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e9c0fbd3fb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e9c0fbd3f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04eefae54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04eefae54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e9c0fbd3f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e9c0fbd3f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04eefae54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04eefae54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ee26edd37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ee26edd3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e9c0fbd3fb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e9c0fbd3fb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04eefae54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04eefae54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04eefae54d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304eefae54d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04eefae54d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04eefae54d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04eefae54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04eefae54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jpg"/><Relationship Id="rId4" Type="http://schemas.openxmlformats.org/officeDocument/2006/relationships/image" Target="../media/image21.jpg"/><Relationship Id="rId11" Type="http://schemas.openxmlformats.org/officeDocument/2006/relationships/image" Target="../media/image35.jpg"/><Relationship Id="rId10" Type="http://schemas.openxmlformats.org/officeDocument/2006/relationships/image" Target="../media/image31.jpg"/><Relationship Id="rId9" Type="http://schemas.openxmlformats.org/officeDocument/2006/relationships/image" Target="../media/image34.jpg"/><Relationship Id="rId5" Type="http://schemas.openxmlformats.org/officeDocument/2006/relationships/image" Target="../media/image25.jpg"/><Relationship Id="rId6" Type="http://schemas.openxmlformats.org/officeDocument/2006/relationships/image" Target="../media/image26.jpg"/><Relationship Id="rId7" Type="http://schemas.openxmlformats.org/officeDocument/2006/relationships/image" Target="../media/image27.jpg"/><Relationship Id="rId8" Type="http://schemas.openxmlformats.org/officeDocument/2006/relationships/image" Target="../media/image2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hyperlink" Target="https://drive.google.com/file/d/1K_91FLkdyQvZxLCmLQUnpM2pNgMDocAv/view?usp=drive_link"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10.jpg"/><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37.png"/><Relationship Id="rId11" Type="http://schemas.openxmlformats.org/officeDocument/2006/relationships/image" Target="../media/image39.png"/><Relationship Id="rId10" Type="http://schemas.openxmlformats.org/officeDocument/2006/relationships/image" Target="../media/image36.png"/><Relationship Id="rId9" Type="http://schemas.openxmlformats.org/officeDocument/2006/relationships/image" Target="../media/image38.png"/><Relationship Id="rId5" Type="http://schemas.openxmlformats.org/officeDocument/2006/relationships/image" Target="../media/image32.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8.jpg"/><Relationship Id="rId5"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hyperlink" Target="https://drive.google.com/file/d/1ELIwm9wwQ2rZsc5uoTT1xjTaDxElpzA_/view?usp=drive_link" TargetMode="External"/><Relationship Id="rId5"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jpg"/><Relationship Id="rId4" Type="http://schemas.openxmlformats.org/officeDocument/2006/relationships/image" Target="../media/image15.jpg"/><Relationship Id="rId5" Type="http://schemas.openxmlformats.org/officeDocument/2006/relationships/image" Target="../media/image20.jpg"/><Relationship Id="rId6" Type="http://schemas.openxmlformats.org/officeDocument/2006/relationships/image" Target="../media/image22.png"/><Relationship Id="rId7" Type="http://schemas.openxmlformats.org/officeDocument/2006/relationships/hyperlink" Target="https://drive.google.com/file/d/19xfOwiCyeop7OLkYj10XbqEMHGExvbSP/view?usp=drive_link"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24.jpg"/><Relationship Id="rId5" Type="http://schemas.openxmlformats.org/officeDocument/2006/relationships/image" Target="../media/image23.jpg"/><Relationship Id="rId6" Type="http://schemas.openxmlformats.org/officeDocument/2006/relationships/hyperlink" Target="https://drive.google.com/file/d/1yRdpKh-1J_lk_BxnEMkgldWAvZ-CzVn_/view?usp=drive_link"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0" y="1809300"/>
            <a:ext cx="9144000" cy="3334200"/>
          </a:xfrm>
          <a:prstGeom prst="rect">
            <a:avLst/>
          </a:prstGeom>
          <a:solidFill>
            <a:srgbClr val="3D4C53"/>
          </a:solidFill>
          <a:ln cap="flat" cmpd="sng" w="9525">
            <a:solidFill>
              <a:srgbClr val="3D4C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 name="Google Shape;55;p13"/>
          <p:cNvSpPr txBox="1"/>
          <p:nvPr/>
        </p:nvSpPr>
        <p:spPr>
          <a:xfrm>
            <a:off x="2647500" y="2051050"/>
            <a:ext cx="3849000" cy="96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2800">
                <a:solidFill>
                  <a:schemeClr val="lt1"/>
                </a:solidFill>
                <a:latin typeface="Raleway"/>
                <a:ea typeface="Raleway"/>
                <a:cs typeface="Raleway"/>
                <a:sym typeface="Raleway"/>
              </a:rPr>
              <a:t>Planning éditorial</a:t>
            </a:r>
            <a:endParaRPr b="1" sz="2800">
              <a:solidFill>
                <a:schemeClr val="lt1"/>
              </a:solidFill>
              <a:latin typeface="Raleway"/>
              <a:ea typeface="Raleway"/>
              <a:cs typeface="Raleway"/>
              <a:sym typeface="Raleway"/>
            </a:endParaRPr>
          </a:p>
        </p:txBody>
      </p:sp>
      <p:pic>
        <p:nvPicPr>
          <p:cNvPr id="56" name="Google Shape;56;p13"/>
          <p:cNvPicPr preferRelativeResize="0"/>
          <p:nvPr/>
        </p:nvPicPr>
        <p:blipFill>
          <a:blip r:embed="rId3">
            <a:alphaModFix/>
          </a:blip>
          <a:stretch>
            <a:fillRect/>
          </a:stretch>
        </p:blipFill>
        <p:spPr>
          <a:xfrm>
            <a:off x="4324575" y="2772975"/>
            <a:ext cx="494850" cy="494850"/>
          </a:xfrm>
          <a:prstGeom prst="rect">
            <a:avLst/>
          </a:prstGeom>
          <a:noFill/>
          <a:ln>
            <a:noFill/>
          </a:ln>
        </p:spPr>
      </p:pic>
      <p:sp>
        <p:nvSpPr>
          <p:cNvPr id="57" name="Google Shape;57;p13"/>
          <p:cNvSpPr txBox="1"/>
          <p:nvPr/>
        </p:nvSpPr>
        <p:spPr>
          <a:xfrm>
            <a:off x="2647500" y="3523850"/>
            <a:ext cx="3849000" cy="96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500">
                <a:solidFill>
                  <a:schemeClr val="lt1"/>
                </a:solidFill>
                <a:latin typeface="Raleway"/>
                <a:ea typeface="Raleway"/>
                <a:cs typeface="Raleway"/>
                <a:sym typeface="Raleway"/>
              </a:rPr>
              <a:t>Prise de parole mensuelle : </a:t>
            </a:r>
            <a:endParaRPr sz="1500">
              <a:solidFill>
                <a:schemeClr val="lt1"/>
              </a:solidFill>
              <a:latin typeface="Raleway"/>
              <a:ea typeface="Raleway"/>
              <a:cs typeface="Raleway"/>
              <a:sym typeface="Raleway"/>
            </a:endParaRPr>
          </a:p>
          <a:p>
            <a:pPr indent="0" lvl="0" marL="0" rtl="0" algn="ctr">
              <a:spcBef>
                <a:spcPts val="0"/>
              </a:spcBef>
              <a:spcAft>
                <a:spcPts val="0"/>
              </a:spcAft>
              <a:buNone/>
            </a:pPr>
            <a:r>
              <a:rPr lang="fr" sz="1500">
                <a:solidFill>
                  <a:schemeClr val="lt1"/>
                </a:solidFill>
                <a:latin typeface="Raleway"/>
                <a:ea typeface="Raleway"/>
                <a:cs typeface="Raleway"/>
                <a:sym typeface="Raleway"/>
              </a:rPr>
              <a:t>4 posts + 4 stories</a:t>
            </a:r>
            <a:endParaRPr sz="1500">
              <a:solidFill>
                <a:schemeClr val="lt1"/>
              </a:solidFill>
              <a:latin typeface="Raleway"/>
              <a:ea typeface="Raleway"/>
              <a:cs typeface="Raleway"/>
              <a:sym typeface="Raleway"/>
            </a:endParaRPr>
          </a:p>
        </p:txBody>
      </p:sp>
      <p:pic>
        <p:nvPicPr>
          <p:cNvPr id="58" name="Google Shape;58;p13"/>
          <p:cNvPicPr preferRelativeResize="0"/>
          <p:nvPr/>
        </p:nvPicPr>
        <p:blipFill>
          <a:blip r:embed="rId4">
            <a:alphaModFix/>
          </a:blip>
          <a:stretch>
            <a:fillRect/>
          </a:stretch>
        </p:blipFill>
        <p:spPr>
          <a:xfrm>
            <a:off x="3085688" y="566875"/>
            <a:ext cx="2972624" cy="718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2"/>
          <p:cNvSpPr txBox="1"/>
          <p:nvPr>
            <p:ph idx="1" type="body"/>
          </p:nvPr>
        </p:nvSpPr>
        <p:spPr>
          <a:xfrm>
            <a:off x="259925" y="186925"/>
            <a:ext cx="1356600" cy="4413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b="1" lang="fr" sz="1200">
                <a:solidFill>
                  <a:schemeClr val="dk1"/>
                </a:solidFill>
                <a:latin typeface="Raleway"/>
                <a:ea typeface="Raleway"/>
                <a:cs typeface="Raleway"/>
                <a:sym typeface="Raleway"/>
              </a:rPr>
              <a:t>lundi 26 mai</a:t>
            </a:r>
            <a:endParaRPr b="1" sz="1200">
              <a:solidFill>
                <a:schemeClr val="dk1"/>
              </a:solidFill>
              <a:latin typeface="Raleway"/>
              <a:ea typeface="Raleway"/>
              <a:cs typeface="Raleway"/>
              <a:sym typeface="Raleway"/>
            </a:endParaRPr>
          </a:p>
        </p:txBody>
      </p:sp>
      <p:sp>
        <p:nvSpPr>
          <p:cNvPr id="148" name="Google Shape;148;p22"/>
          <p:cNvSpPr txBox="1"/>
          <p:nvPr>
            <p:ph idx="1" type="body"/>
          </p:nvPr>
        </p:nvSpPr>
        <p:spPr>
          <a:xfrm>
            <a:off x="524600" y="753000"/>
            <a:ext cx="3547200" cy="4060800"/>
          </a:xfrm>
          <a:prstGeom prst="rect">
            <a:avLst/>
          </a:prstGeom>
        </p:spPr>
        <p:txBody>
          <a:bodyPr anchorCtr="0" anchor="t" bIns="91425" lIns="91425" spcFirstLastPara="1" rIns="91425" wrap="square" tIns="91425">
            <a:normAutofit fontScale="70000" lnSpcReduction="20000"/>
          </a:bodyPr>
          <a:lstStyle/>
          <a:p>
            <a:pPr indent="0" lvl="0" marL="0" rtl="0" algn="l">
              <a:lnSpc>
                <a:spcPct val="100000"/>
              </a:lnSpc>
              <a:spcBef>
                <a:spcPts val="0"/>
              </a:spcBef>
              <a:spcAft>
                <a:spcPts val="0"/>
              </a:spcAft>
              <a:buNone/>
            </a:pPr>
            <a:r>
              <a:rPr b="1" lang="fr" sz="1400">
                <a:solidFill>
                  <a:schemeClr val="dk1"/>
                </a:solidFill>
                <a:latin typeface="Raleway"/>
                <a:ea typeface="Raleway"/>
                <a:cs typeface="Raleway"/>
                <a:sym typeface="Raleway"/>
              </a:rPr>
              <a:t>On vous met l’été au carré ! ◼️🔥</a:t>
            </a:r>
            <a:endParaRPr b="1"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b="1"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Vous êtes de ceux qui ne font jamais de compromis entre esthétique et fonctionnalité. Votre terrasse est le prolongement de votre intérieur - un espace soigneusement pensé où chaque objet raconte votre histoire.</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Un objet, trois fonctions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1️⃣ Brasero élégant qui crée une ambiance chaleureuse pour vos soirées</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2️⃣ Barbecue avec option plancha pour vos repas entre amis</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3️⃣ Table d'appoint/tabouret avec sa planche en bois quand le feu s'éteint</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 La fin du casse-tête des braseros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Fini les cendres qui s'envolent, le nettoyage fastidieux et les inquiétudes de sécurité ! Un simple retournement du CUBE étouffe le feu en toute sécurité. Le bac à cendres se retire facilement pour un nettoyage express.</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Pour ceux qui savent que le temps est précieux, que l'espace est compté, mais que les moments de qualité sont non-négociables.</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À partir de 399€ - Le prix de vos prochains souvenirs.</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#designextérieur #höfats #feudequalité #momentsauthentiques #smartdesign #firefeux #brasero #plancha #été #jardin #décorationjardin #terrasse </a:t>
            </a:r>
            <a:endParaRPr sz="1400">
              <a:solidFill>
                <a:schemeClr val="dk1"/>
              </a:solidFill>
              <a:latin typeface="Raleway"/>
              <a:ea typeface="Raleway"/>
              <a:cs typeface="Raleway"/>
              <a:sym typeface="Raleway"/>
            </a:endParaRPr>
          </a:p>
        </p:txBody>
      </p:sp>
      <p:pic>
        <p:nvPicPr>
          <p:cNvPr id="149" name="Google Shape;149;p22" title="8.jpg"/>
          <p:cNvPicPr preferRelativeResize="0"/>
          <p:nvPr/>
        </p:nvPicPr>
        <p:blipFill>
          <a:blip r:embed="rId3">
            <a:alphaModFix/>
          </a:blip>
          <a:stretch>
            <a:fillRect/>
          </a:stretch>
        </p:blipFill>
        <p:spPr>
          <a:xfrm>
            <a:off x="7718210" y="3499695"/>
            <a:ext cx="1072675" cy="1378671"/>
          </a:xfrm>
          <a:prstGeom prst="rect">
            <a:avLst/>
          </a:prstGeom>
          <a:noFill/>
          <a:ln>
            <a:noFill/>
          </a:ln>
        </p:spPr>
      </p:pic>
      <p:pic>
        <p:nvPicPr>
          <p:cNvPr id="150" name="Google Shape;150;p22" title="7.jpg"/>
          <p:cNvPicPr preferRelativeResize="0"/>
          <p:nvPr/>
        </p:nvPicPr>
        <p:blipFill>
          <a:blip r:embed="rId4">
            <a:alphaModFix/>
          </a:blip>
          <a:stretch>
            <a:fillRect/>
          </a:stretch>
        </p:blipFill>
        <p:spPr>
          <a:xfrm>
            <a:off x="6513675" y="3499688"/>
            <a:ext cx="1072675" cy="1378698"/>
          </a:xfrm>
          <a:prstGeom prst="rect">
            <a:avLst/>
          </a:prstGeom>
          <a:noFill/>
          <a:ln>
            <a:noFill/>
          </a:ln>
        </p:spPr>
      </p:pic>
      <p:pic>
        <p:nvPicPr>
          <p:cNvPr id="151" name="Google Shape;151;p22" title="6.jpg"/>
          <p:cNvPicPr preferRelativeResize="0"/>
          <p:nvPr/>
        </p:nvPicPr>
        <p:blipFill>
          <a:blip r:embed="rId5">
            <a:alphaModFix/>
          </a:blip>
          <a:stretch>
            <a:fillRect/>
          </a:stretch>
        </p:blipFill>
        <p:spPr>
          <a:xfrm>
            <a:off x="7718210" y="1990911"/>
            <a:ext cx="1072675" cy="1378677"/>
          </a:xfrm>
          <a:prstGeom prst="rect">
            <a:avLst/>
          </a:prstGeom>
          <a:noFill/>
          <a:ln>
            <a:noFill/>
          </a:ln>
        </p:spPr>
      </p:pic>
      <p:pic>
        <p:nvPicPr>
          <p:cNvPr id="152" name="Google Shape;152;p22" title="5.jpg"/>
          <p:cNvPicPr preferRelativeResize="0"/>
          <p:nvPr/>
        </p:nvPicPr>
        <p:blipFill>
          <a:blip r:embed="rId6">
            <a:alphaModFix/>
          </a:blip>
          <a:stretch>
            <a:fillRect/>
          </a:stretch>
        </p:blipFill>
        <p:spPr>
          <a:xfrm>
            <a:off x="6513676" y="1971525"/>
            <a:ext cx="1072675" cy="1378687"/>
          </a:xfrm>
          <a:prstGeom prst="rect">
            <a:avLst/>
          </a:prstGeom>
          <a:noFill/>
          <a:ln>
            <a:noFill/>
          </a:ln>
        </p:spPr>
      </p:pic>
      <p:pic>
        <p:nvPicPr>
          <p:cNvPr id="153" name="Google Shape;153;p22" title="4.jpg"/>
          <p:cNvPicPr preferRelativeResize="0"/>
          <p:nvPr/>
        </p:nvPicPr>
        <p:blipFill>
          <a:blip r:embed="rId7">
            <a:alphaModFix/>
          </a:blip>
          <a:stretch>
            <a:fillRect/>
          </a:stretch>
        </p:blipFill>
        <p:spPr>
          <a:xfrm>
            <a:off x="7718210" y="443348"/>
            <a:ext cx="1072675" cy="1378677"/>
          </a:xfrm>
          <a:prstGeom prst="rect">
            <a:avLst/>
          </a:prstGeom>
          <a:noFill/>
          <a:ln>
            <a:noFill/>
          </a:ln>
        </p:spPr>
      </p:pic>
      <p:pic>
        <p:nvPicPr>
          <p:cNvPr id="154" name="Google Shape;154;p22" title="3.jpg"/>
          <p:cNvPicPr preferRelativeResize="0"/>
          <p:nvPr/>
        </p:nvPicPr>
        <p:blipFill>
          <a:blip r:embed="rId8">
            <a:alphaModFix/>
          </a:blip>
          <a:stretch>
            <a:fillRect/>
          </a:stretch>
        </p:blipFill>
        <p:spPr>
          <a:xfrm>
            <a:off x="5309149" y="3521991"/>
            <a:ext cx="1072675" cy="1378684"/>
          </a:xfrm>
          <a:prstGeom prst="rect">
            <a:avLst/>
          </a:prstGeom>
          <a:noFill/>
          <a:ln>
            <a:noFill/>
          </a:ln>
        </p:spPr>
      </p:pic>
      <p:pic>
        <p:nvPicPr>
          <p:cNvPr id="155" name="Google Shape;155;p22" title="2.jpg"/>
          <p:cNvPicPr preferRelativeResize="0"/>
          <p:nvPr/>
        </p:nvPicPr>
        <p:blipFill>
          <a:blip r:embed="rId9">
            <a:alphaModFix/>
          </a:blip>
          <a:stretch>
            <a:fillRect/>
          </a:stretch>
        </p:blipFill>
        <p:spPr>
          <a:xfrm>
            <a:off x="4188639" y="3522002"/>
            <a:ext cx="1072670" cy="1378664"/>
          </a:xfrm>
          <a:prstGeom prst="rect">
            <a:avLst/>
          </a:prstGeom>
          <a:noFill/>
          <a:ln>
            <a:noFill/>
          </a:ln>
        </p:spPr>
      </p:pic>
      <p:pic>
        <p:nvPicPr>
          <p:cNvPr id="156" name="Google Shape;156;p22" title="Design sans titre (23).jpg"/>
          <p:cNvPicPr preferRelativeResize="0"/>
          <p:nvPr/>
        </p:nvPicPr>
        <p:blipFill>
          <a:blip r:embed="rId10">
            <a:alphaModFix/>
          </a:blip>
          <a:stretch>
            <a:fillRect/>
          </a:stretch>
        </p:blipFill>
        <p:spPr>
          <a:xfrm>
            <a:off x="4188575" y="443350"/>
            <a:ext cx="2193250" cy="2741563"/>
          </a:xfrm>
          <a:prstGeom prst="rect">
            <a:avLst/>
          </a:prstGeom>
          <a:noFill/>
          <a:ln>
            <a:noFill/>
          </a:ln>
        </p:spPr>
      </p:pic>
      <p:pic>
        <p:nvPicPr>
          <p:cNvPr id="157" name="Google Shape;157;p22" title="Design sans titre (22).jpg"/>
          <p:cNvPicPr preferRelativeResize="0"/>
          <p:nvPr/>
        </p:nvPicPr>
        <p:blipFill>
          <a:blip r:embed="rId11">
            <a:alphaModFix/>
          </a:blip>
          <a:stretch>
            <a:fillRect/>
          </a:stretch>
        </p:blipFill>
        <p:spPr>
          <a:xfrm>
            <a:off x="6498527" y="443312"/>
            <a:ext cx="1102961" cy="13787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3"/>
          <p:cNvSpPr txBox="1"/>
          <p:nvPr>
            <p:ph idx="1" type="body"/>
          </p:nvPr>
        </p:nvSpPr>
        <p:spPr>
          <a:xfrm>
            <a:off x="259925" y="186925"/>
            <a:ext cx="1356600" cy="4413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b="1" lang="fr" sz="2400">
                <a:solidFill>
                  <a:schemeClr val="dk1"/>
                </a:solidFill>
                <a:latin typeface="Raleway"/>
                <a:ea typeface="Raleway"/>
                <a:cs typeface="Raleway"/>
                <a:sym typeface="Raleway"/>
              </a:rPr>
              <a:t>STORY</a:t>
            </a:r>
            <a:endParaRPr b="1" sz="2400">
              <a:solidFill>
                <a:schemeClr val="dk1"/>
              </a:solidFill>
              <a:latin typeface="Raleway"/>
              <a:ea typeface="Raleway"/>
              <a:cs typeface="Raleway"/>
              <a:sym typeface="Raleway"/>
            </a:endParaRPr>
          </a:p>
        </p:txBody>
      </p:sp>
      <p:sp>
        <p:nvSpPr>
          <p:cNvPr id="163" name="Google Shape;163;p23"/>
          <p:cNvSpPr txBox="1"/>
          <p:nvPr>
            <p:ph idx="1" type="body"/>
          </p:nvPr>
        </p:nvSpPr>
        <p:spPr>
          <a:xfrm>
            <a:off x="259925" y="628225"/>
            <a:ext cx="1554300" cy="4413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b="1" lang="fr" sz="1200">
                <a:solidFill>
                  <a:schemeClr val="dk1"/>
                </a:solidFill>
                <a:latin typeface="Raleway"/>
                <a:ea typeface="Raleway"/>
                <a:cs typeface="Raleway"/>
                <a:sym typeface="Raleway"/>
              </a:rPr>
              <a:t>mercredi</a:t>
            </a:r>
            <a:r>
              <a:rPr b="1" lang="fr" sz="1200">
                <a:solidFill>
                  <a:schemeClr val="dk1"/>
                </a:solidFill>
                <a:latin typeface="Raleway"/>
                <a:ea typeface="Raleway"/>
                <a:cs typeface="Raleway"/>
                <a:sym typeface="Raleway"/>
              </a:rPr>
              <a:t> 28 mai</a:t>
            </a:r>
            <a:endParaRPr b="1" sz="1200">
              <a:solidFill>
                <a:schemeClr val="dk1"/>
              </a:solidFill>
              <a:latin typeface="Raleway"/>
              <a:ea typeface="Raleway"/>
              <a:cs typeface="Raleway"/>
              <a:sym typeface="Raleway"/>
            </a:endParaRPr>
          </a:p>
        </p:txBody>
      </p:sp>
      <p:sp>
        <p:nvSpPr>
          <p:cNvPr id="164" name="Google Shape;164;p23"/>
          <p:cNvSpPr txBox="1"/>
          <p:nvPr>
            <p:ph idx="1" type="body"/>
          </p:nvPr>
        </p:nvSpPr>
        <p:spPr>
          <a:xfrm>
            <a:off x="259925" y="1069525"/>
            <a:ext cx="2590800" cy="4413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fr" sz="900">
                <a:solidFill>
                  <a:schemeClr val="dk1"/>
                </a:solidFill>
                <a:latin typeface="Raleway"/>
                <a:ea typeface="Raleway"/>
                <a:cs typeface="Raleway"/>
                <a:sym typeface="Raleway"/>
              </a:rPr>
              <a:t>Cette story ira dans les stories à la Une</a:t>
            </a:r>
            <a:endParaRPr sz="900">
              <a:solidFill>
                <a:schemeClr val="dk1"/>
              </a:solidFill>
              <a:latin typeface="Raleway"/>
              <a:ea typeface="Raleway"/>
              <a:cs typeface="Raleway"/>
              <a:sym typeface="Raleway"/>
            </a:endParaRPr>
          </a:p>
        </p:txBody>
      </p:sp>
      <p:pic>
        <p:nvPicPr>
          <p:cNvPr id="165" name="Google Shape;165;p23" title="Capture d’écran 2025-04-30 à 13.27.23.png"/>
          <p:cNvPicPr preferRelativeResize="0"/>
          <p:nvPr/>
        </p:nvPicPr>
        <p:blipFill>
          <a:blip r:embed="rId3">
            <a:alphaModFix/>
          </a:blip>
          <a:stretch>
            <a:fillRect/>
          </a:stretch>
        </p:blipFill>
        <p:spPr>
          <a:xfrm>
            <a:off x="3220938" y="152400"/>
            <a:ext cx="2702131" cy="4838699"/>
          </a:xfrm>
          <a:prstGeom prst="rect">
            <a:avLst/>
          </a:prstGeom>
          <a:noFill/>
          <a:ln>
            <a:noFill/>
          </a:ln>
        </p:spPr>
      </p:pic>
      <p:sp>
        <p:nvSpPr>
          <p:cNvPr id="166" name="Google Shape;166;p23"/>
          <p:cNvSpPr txBox="1"/>
          <p:nvPr>
            <p:ph idx="1" type="body"/>
          </p:nvPr>
        </p:nvSpPr>
        <p:spPr>
          <a:xfrm>
            <a:off x="6143700" y="628225"/>
            <a:ext cx="2590800" cy="810300"/>
          </a:xfrm>
          <a:prstGeom prst="rect">
            <a:avLst/>
          </a:prstGeom>
        </p:spPr>
        <p:txBody>
          <a:bodyPr anchorCtr="0" anchor="t" bIns="91425" lIns="91425" spcFirstLastPara="1" rIns="91425" wrap="square" tIns="91425">
            <a:noAutofit/>
          </a:bodyPr>
          <a:lstStyle/>
          <a:p>
            <a:pPr indent="0" lvl="0" marL="0" rtl="0" algn="ctr">
              <a:lnSpc>
                <a:spcPct val="115000"/>
              </a:lnSpc>
              <a:spcBef>
                <a:spcPts val="1200"/>
              </a:spcBef>
              <a:spcAft>
                <a:spcPts val="1200"/>
              </a:spcAft>
              <a:buNone/>
            </a:pPr>
            <a:r>
              <a:rPr b="1" lang="fr" sz="900">
                <a:solidFill>
                  <a:schemeClr val="dk1"/>
                </a:solidFill>
                <a:latin typeface="Raleway"/>
                <a:ea typeface="Raleway"/>
                <a:cs typeface="Raleway"/>
                <a:sym typeface="Raleway"/>
              </a:rPr>
              <a:t>Vidéo de mise en avant produit CUBE : </a:t>
            </a:r>
            <a:r>
              <a:rPr b="1" lang="fr" sz="900" u="sng">
                <a:solidFill>
                  <a:schemeClr val="dk1"/>
                </a:solidFill>
                <a:latin typeface="Raleway"/>
                <a:ea typeface="Raleway"/>
                <a:cs typeface="Raleway"/>
                <a:sym typeface="Raleway"/>
                <a:hlinkClick r:id="rId4">
                  <a:extLst>
                    <a:ext uri="{A12FA001-AC4F-418D-AE19-62706E023703}">
                      <ahyp:hlinkClr val="tx"/>
                    </a:ext>
                  </a:extLst>
                </a:hlinkClick>
              </a:rPr>
              <a:t>Cliquez ici</a:t>
            </a:r>
            <a:endParaRPr b="1" sz="900">
              <a:solidFill>
                <a:schemeClr val="dk1"/>
              </a:solidFill>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idx="1" type="body"/>
          </p:nvPr>
        </p:nvSpPr>
        <p:spPr>
          <a:xfrm>
            <a:off x="1321450" y="1143850"/>
            <a:ext cx="1952100" cy="3416400"/>
          </a:xfrm>
          <a:prstGeom prst="rect">
            <a:avLst/>
          </a:prstGeom>
        </p:spPr>
        <p:txBody>
          <a:bodyPr anchorCtr="0" anchor="t" bIns="91425" lIns="91425" spcFirstLastPara="1" rIns="91425" wrap="square" tIns="91425">
            <a:normAutofit/>
          </a:bodyPr>
          <a:lstStyle/>
          <a:p>
            <a:pPr indent="0" lvl="0" marL="0" rtl="0" algn="r">
              <a:spcBef>
                <a:spcPts val="0"/>
              </a:spcBef>
              <a:spcAft>
                <a:spcPts val="1200"/>
              </a:spcAft>
              <a:buNone/>
            </a:pPr>
            <a:r>
              <a:rPr lang="fr" sz="1400">
                <a:solidFill>
                  <a:schemeClr val="dk1"/>
                </a:solidFill>
                <a:latin typeface="Raleway"/>
                <a:ea typeface="Raleway"/>
                <a:cs typeface="Raleway"/>
                <a:sym typeface="Raleway"/>
              </a:rPr>
              <a:t>Apparence du feed</a:t>
            </a:r>
            <a:endParaRPr sz="1400">
              <a:solidFill>
                <a:schemeClr val="dk1"/>
              </a:solidFill>
              <a:latin typeface="Raleway"/>
              <a:ea typeface="Raleway"/>
              <a:cs typeface="Raleway"/>
              <a:sym typeface="Raleway"/>
            </a:endParaRPr>
          </a:p>
        </p:txBody>
      </p:sp>
      <p:pic>
        <p:nvPicPr>
          <p:cNvPr id="64" name="Google Shape;64;p14"/>
          <p:cNvPicPr preferRelativeResize="0"/>
          <p:nvPr/>
        </p:nvPicPr>
        <p:blipFill rotWithShape="1">
          <a:blip r:embed="rId3">
            <a:alphaModFix/>
          </a:blip>
          <a:srcRect b="23605" l="20302" r="18452" t="16542"/>
          <a:stretch/>
        </p:blipFill>
        <p:spPr>
          <a:xfrm>
            <a:off x="5836525" y="2330425"/>
            <a:ext cx="81900" cy="85324"/>
          </a:xfrm>
          <a:prstGeom prst="rect">
            <a:avLst/>
          </a:prstGeom>
          <a:noFill/>
          <a:ln>
            <a:noFill/>
          </a:ln>
        </p:spPr>
      </p:pic>
      <p:pic>
        <p:nvPicPr>
          <p:cNvPr id="65" name="Google Shape;65;p14" title="Capture d’écran 2025-04-30 à 09.18.13.png"/>
          <p:cNvPicPr preferRelativeResize="0"/>
          <p:nvPr/>
        </p:nvPicPr>
        <p:blipFill>
          <a:blip r:embed="rId4">
            <a:alphaModFix/>
          </a:blip>
          <a:stretch>
            <a:fillRect/>
          </a:stretch>
        </p:blipFill>
        <p:spPr>
          <a:xfrm>
            <a:off x="3351087" y="152400"/>
            <a:ext cx="2668713" cy="470201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idx="1" type="body"/>
          </p:nvPr>
        </p:nvSpPr>
        <p:spPr>
          <a:xfrm>
            <a:off x="622400" y="1143850"/>
            <a:ext cx="3773100" cy="3416400"/>
          </a:xfrm>
          <a:prstGeom prst="rect">
            <a:avLst/>
          </a:prstGeom>
        </p:spPr>
        <p:txBody>
          <a:bodyPr anchorCtr="0" anchor="t" bIns="91425" lIns="91425" spcFirstLastPara="1" rIns="91425" wrap="square" tIns="91425">
            <a:normAutofit fontScale="62500" lnSpcReduction="20000"/>
          </a:bodyPr>
          <a:lstStyle/>
          <a:p>
            <a:pPr indent="0" lvl="0" marL="0" rtl="0" algn="l">
              <a:lnSpc>
                <a:spcPct val="100000"/>
              </a:lnSpc>
              <a:spcBef>
                <a:spcPts val="0"/>
              </a:spcBef>
              <a:spcAft>
                <a:spcPts val="0"/>
              </a:spcAft>
              <a:buNone/>
            </a:pPr>
            <a:r>
              <a:rPr b="1" lang="fr" sz="1400">
                <a:solidFill>
                  <a:schemeClr val="dk1"/>
                </a:solidFill>
                <a:latin typeface="Raleway"/>
                <a:ea typeface="Raleway"/>
                <a:cs typeface="Raleway"/>
                <a:sym typeface="Raleway"/>
              </a:rPr>
              <a:t>Le four à pizza Piana by Ziipa, pour une dégustation piano-piano</a:t>
            </a:r>
            <a:endParaRPr b="1"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b="1"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Fini les pizzas molles ou brûlées, avec Piana faites vous-même des pizzas croustillantes dignes des meilleures pizzerias italiennes, mais sans quitter votre jardin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 Ce qui rend ce four unique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 Sa pierre rotative qui cuit votre pizza à la perfection en MOINS DE 2 MINUTES</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 Pas besoin de surveiller et tourner la pizza - elle tourne toute seule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 Design compact qui va apporter cette touche élégante à votre extérieur</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 Disponible en vert Eucalyptus ou gris Ardoise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 Fonctionne aux pellets, pour une chaleur intense et un goût authentique</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Imaginez la scène : vos amis bouche bée devant votre four qui tourne, l'odeur divine de la pâte qui croustille, la fierté de servir une pizza parfaitement cuite... Bref, la dolce vita, à la casa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Pour 299€ (et une paire de gants BBQ OFFERTE) vous allez transformer vos repas d’été en événements dont on se souviendra.</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#pizzaparty #pizzafaitmaison #fouràpizza #cuisineextérieure #ziipa #firefeux #cuisined’été #pizza</a:t>
            </a:r>
            <a:endParaRPr sz="1400">
              <a:solidFill>
                <a:schemeClr val="dk1"/>
              </a:solidFill>
              <a:latin typeface="Raleway"/>
              <a:ea typeface="Raleway"/>
              <a:cs typeface="Raleway"/>
              <a:sym typeface="Raleway"/>
            </a:endParaRPr>
          </a:p>
        </p:txBody>
      </p:sp>
      <p:sp>
        <p:nvSpPr>
          <p:cNvPr id="71" name="Google Shape;71;p15"/>
          <p:cNvSpPr txBox="1"/>
          <p:nvPr>
            <p:ph idx="1" type="body"/>
          </p:nvPr>
        </p:nvSpPr>
        <p:spPr>
          <a:xfrm>
            <a:off x="259925" y="186925"/>
            <a:ext cx="1356600" cy="441300"/>
          </a:xfrm>
          <a:prstGeom prst="rect">
            <a:avLst/>
          </a:prstGeom>
        </p:spPr>
        <p:txBody>
          <a:bodyPr anchorCtr="0" anchor="t" bIns="91425" lIns="91425" spcFirstLastPara="1" rIns="91425" wrap="square" tIns="91425">
            <a:noAutofit/>
          </a:bodyPr>
          <a:lstStyle/>
          <a:p>
            <a:pPr indent="0" lvl="0" marL="0" rtl="0" algn="l">
              <a:spcBef>
                <a:spcPts val="1200"/>
              </a:spcBef>
              <a:spcAft>
                <a:spcPts val="1200"/>
              </a:spcAft>
              <a:buNone/>
            </a:pPr>
            <a:r>
              <a:rPr b="1" lang="fr" sz="1200">
                <a:solidFill>
                  <a:schemeClr val="dk1"/>
                </a:solidFill>
                <a:latin typeface="Raleway"/>
                <a:ea typeface="Raleway"/>
                <a:cs typeface="Raleway"/>
                <a:sym typeface="Raleway"/>
              </a:rPr>
              <a:t>mardi</a:t>
            </a:r>
            <a:r>
              <a:rPr b="1" lang="fr" sz="1200">
                <a:solidFill>
                  <a:schemeClr val="dk1"/>
                </a:solidFill>
                <a:latin typeface="Raleway"/>
                <a:ea typeface="Raleway"/>
                <a:cs typeface="Raleway"/>
                <a:sym typeface="Raleway"/>
              </a:rPr>
              <a:t> 6 mai</a:t>
            </a:r>
            <a:endParaRPr b="1" sz="1200">
              <a:solidFill>
                <a:schemeClr val="dk1"/>
              </a:solidFill>
              <a:latin typeface="Raleway"/>
              <a:ea typeface="Raleway"/>
              <a:cs typeface="Raleway"/>
              <a:sym typeface="Raleway"/>
            </a:endParaRPr>
          </a:p>
        </p:txBody>
      </p:sp>
      <p:pic>
        <p:nvPicPr>
          <p:cNvPr id="72" name="Google Shape;72;p15" title="four à pizza 5.jpg"/>
          <p:cNvPicPr preferRelativeResize="0"/>
          <p:nvPr/>
        </p:nvPicPr>
        <p:blipFill>
          <a:blip r:embed="rId3">
            <a:alphaModFix/>
          </a:blip>
          <a:stretch>
            <a:fillRect/>
          </a:stretch>
        </p:blipFill>
        <p:spPr>
          <a:xfrm>
            <a:off x="7590125" y="123763"/>
            <a:ext cx="1349476" cy="1565210"/>
          </a:xfrm>
          <a:prstGeom prst="rect">
            <a:avLst/>
          </a:prstGeom>
          <a:noFill/>
          <a:ln>
            <a:noFill/>
          </a:ln>
        </p:spPr>
      </p:pic>
      <p:pic>
        <p:nvPicPr>
          <p:cNvPr id="73" name="Google Shape;73;p15" title="four à pizza 4.jpg"/>
          <p:cNvPicPr preferRelativeResize="0"/>
          <p:nvPr/>
        </p:nvPicPr>
        <p:blipFill>
          <a:blip r:embed="rId4">
            <a:alphaModFix/>
          </a:blip>
          <a:stretch>
            <a:fillRect/>
          </a:stretch>
        </p:blipFill>
        <p:spPr>
          <a:xfrm>
            <a:off x="7590134" y="1767312"/>
            <a:ext cx="1349465" cy="1565220"/>
          </a:xfrm>
          <a:prstGeom prst="rect">
            <a:avLst/>
          </a:prstGeom>
          <a:noFill/>
          <a:ln>
            <a:noFill/>
          </a:ln>
        </p:spPr>
      </p:pic>
      <p:pic>
        <p:nvPicPr>
          <p:cNvPr id="74" name="Google Shape;74;p15" title="four à pizza 3.jpg"/>
          <p:cNvPicPr preferRelativeResize="0"/>
          <p:nvPr/>
        </p:nvPicPr>
        <p:blipFill>
          <a:blip r:embed="rId5">
            <a:alphaModFix/>
          </a:blip>
          <a:stretch>
            <a:fillRect/>
          </a:stretch>
        </p:blipFill>
        <p:spPr>
          <a:xfrm>
            <a:off x="6003200" y="3455775"/>
            <a:ext cx="1349476" cy="1565224"/>
          </a:xfrm>
          <a:prstGeom prst="rect">
            <a:avLst/>
          </a:prstGeom>
          <a:noFill/>
          <a:ln>
            <a:noFill/>
          </a:ln>
        </p:spPr>
      </p:pic>
      <p:pic>
        <p:nvPicPr>
          <p:cNvPr id="75" name="Google Shape;75;p15" title="four à pizza 2.jpg"/>
          <p:cNvPicPr preferRelativeResize="0"/>
          <p:nvPr/>
        </p:nvPicPr>
        <p:blipFill>
          <a:blip r:embed="rId6">
            <a:alphaModFix/>
          </a:blip>
          <a:stretch>
            <a:fillRect/>
          </a:stretch>
        </p:blipFill>
        <p:spPr>
          <a:xfrm>
            <a:off x="4600822" y="3455775"/>
            <a:ext cx="1349465" cy="1565220"/>
          </a:xfrm>
          <a:prstGeom prst="rect">
            <a:avLst/>
          </a:prstGeom>
          <a:noFill/>
          <a:ln>
            <a:noFill/>
          </a:ln>
        </p:spPr>
      </p:pic>
      <p:pic>
        <p:nvPicPr>
          <p:cNvPr id="76" name="Google Shape;76;p15" title="four à pizza 1.jpg"/>
          <p:cNvPicPr preferRelativeResize="0"/>
          <p:nvPr/>
        </p:nvPicPr>
        <p:blipFill>
          <a:blip r:embed="rId7">
            <a:alphaModFix/>
          </a:blip>
          <a:stretch>
            <a:fillRect/>
          </a:stretch>
        </p:blipFill>
        <p:spPr>
          <a:xfrm>
            <a:off x="4586200" y="123775"/>
            <a:ext cx="2766474" cy="32087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6"/>
          <p:cNvSpPr txBox="1"/>
          <p:nvPr>
            <p:ph idx="1" type="body"/>
          </p:nvPr>
        </p:nvSpPr>
        <p:spPr>
          <a:xfrm>
            <a:off x="259925" y="186925"/>
            <a:ext cx="1356600" cy="4413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b="1" lang="fr" sz="2400">
                <a:solidFill>
                  <a:schemeClr val="dk1"/>
                </a:solidFill>
                <a:latin typeface="Raleway"/>
                <a:ea typeface="Raleway"/>
                <a:cs typeface="Raleway"/>
                <a:sym typeface="Raleway"/>
              </a:rPr>
              <a:t>STORY</a:t>
            </a:r>
            <a:endParaRPr b="1" sz="2400">
              <a:solidFill>
                <a:schemeClr val="dk1"/>
              </a:solidFill>
              <a:latin typeface="Raleway"/>
              <a:ea typeface="Raleway"/>
              <a:cs typeface="Raleway"/>
              <a:sym typeface="Raleway"/>
            </a:endParaRPr>
          </a:p>
        </p:txBody>
      </p:sp>
      <p:sp>
        <p:nvSpPr>
          <p:cNvPr id="82" name="Google Shape;82;p16"/>
          <p:cNvSpPr txBox="1"/>
          <p:nvPr>
            <p:ph idx="1" type="body"/>
          </p:nvPr>
        </p:nvSpPr>
        <p:spPr>
          <a:xfrm>
            <a:off x="259925" y="628225"/>
            <a:ext cx="1356600" cy="4413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b="1" lang="fr" sz="1200">
                <a:solidFill>
                  <a:schemeClr val="dk1"/>
                </a:solidFill>
                <a:latin typeface="Raleway"/>
                <a:ea typeface="Raleway"/>
                <a:cs typeface="Raleway"/>
                <a:sym typeface="Raleway"/>
              </a:rPr>
              <a:t>vendredi 9 mai</a:t>
            </a:r>
            <a:endParaRPr b="1" sz="1200">
              <a:solidFill>
                <a:schemeClr val="dk1"/>
              </a:solidFill>
              <a:latin typeface="Raleway"/>
              <a:ea typeface="Raleway"/>
              <a:cs typeface="Raleway"/>
              <a:sym typeface="Raleway"/>
            </a:endParaRPr>
          </a:p>
        </p:txBody>
      </p:sp>
      <p:sp>
        <p:nvSpPr>
          <p:cNvPr id="83" name="Google Shape;83;p16"/>
          <p:cNvSpPr txBox="1"/>
          <p:nvPr>
            <p:ph idx="1" type="body"/>
          </p:nvPr>
        </p:nvSpPr>
        <p:spPr>
          <a:xfrm>
            <a:off x="259925" y="1069525"/>
            <a:ext cx="2590800" cy="4413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fr" sz="900">
                <a:solidFill>
                  <a:schemeClr val="dk1"/>
                </a:solidFill>
                <a:latin typeface="Raleway"/>
                <a:ea typeface="Raleway"/>
                <a:cs typeface="Raleway"/>
                <a:sym typeface="Raleway"/>
              </a:rPr>
              <a:t>Cette story ira dans les stories à la Une</a:t>
            </a:r>
            <a:endParaRPr sz="900">
              <a:solidFill>
                <a:schemeClr val="dk1"/>
              </a:solidFill>
              <a:latin typeface="Raleway"/>
              <a:ea typeface="Raleway"/>
              <a:cs typeface="Raleway"/>
              <a:sym typeface="Raleway"/>
            </a:endParaRPr>
          </a:p>
        </p:txBody>
      </p:sp>
      <p:pic>
        <p:nvPicPr>
          <p:cNvPr id="84" name="Google Shape;84;p16" title="9.png"/>
          <p:cNvPicPr preferRelativeResize="0"/>
          <p:nvPr/>
        </p:nvPicPr>
        <p:blipFill>
          <a:blip r:embed="rId3">
            <a:alphaModFix/>
          </a:blip>
          <a:stretch>
            <a:fillRect/>
          </a:stretch>
        </p:blipFill>
        <p:spPr>
          <a:xfrm>
            <a:off x="7526826" y="2612638"/>
            <a:ext cx="1392026" cy="2474717"/>
          </a:xfrm>
          <a:prstGeom prst="rect">
            <a:avLst/>
          </a:prstGeom>
          <a:noFill/>
          <a:ln>
            <a:noFill/>
          </a:ln>
        </p:spPr>
      </p:pic>
      <p:pic>
        <p:nvPicPr>
          <p:cNvPr id="85" name="Google Shape;85;p16" title="8.png"/>
          <p:cNvPicPr preferRelativeResize="0"/>
          <p:nvPr/>
        </p:nvPicPr>
        <p:blipFill>
          <a:blip r:embed="rId4">
            <a:alphaModFix/>
          </a:blip>
          <a:stretch>
            <a:fillRect/>
          </a:stretch>
        </p:blipFill>
        <p:spPr>
          <a:xfrm>
            <a:off x="6001424" y="2612638"/>
            <a:ext cx="1392050" cy="2474712"/>
          </a:xfrm>
          <a:prstGeom prst="rect">
            <a:avLst/>
          </a:prstGeom>
          <a:noFill/>
          <a:ln>
            <a:noFill/>
          </a:ln>
        </p:spPr>
      </p:pic>
      <p:pic>
        <p:nvPicPr>
          <p:cNvPr id="86" name="Google Shape;86;p16" title="7.png"/>
          <p:cNvPicPr preferRelativeResize="0"/>
          <p:nvPr/>
        </p:nvPicPr>
        <p:blipFill>
          <a:blip r:embed="rId5">
            <a:alphaModFix/>
          </a:blip>
          <a:stretch>
            <a:fillRect/>
          </a:stretch>
        </p:blipFill>
        <p:spPr>
          <a:xfrm>
            <a:off x="4546703" y="2612633"/>
            <a:ext cx="1392050" cy="2474746"/>
          </a:xfrm>
          <a:prstGeom prst="rect">
            <a:avLst/>
          </a:prstGeom>
          <a:noFill/>
          <a:ln>
            <a:noFill/>
          </a:ln>
        </p:spPr>
      </p:pic>
      <p:pic>
        <p:nvPicPr>
          <p:cNvPr id="87" name="Google Shape;87;p16" title="6.png"/>
          <p:cNvPicPr preferRelativeResize="0"/>
          <p:nvPr/>
        </p:nvPicPr>
        <p:blipFill>
          <a:blip r:embed="rId6">
            <a:alphaModFix/>
          </a:blip>
          <a:stretch>
            <a:fillRect/>
          </a:stretch>
        </p:blipFill>
        <p:spPr>
          <a:xfrm>
            <a:off x="3091987" y="2612627"/>
            <a:ext cx="1392028" cy="2474712"/>
          </a:xfrm>
          <a:prstGeom prst="rect">
            <a:avLst/>
          </a:prstGeom>
          <a:noFill/>
          <a:ln>
            <a:noFill/>
          </a:ln>
        </p:spPr>
      </p:pic>
      <p:pic>
        <p:nvPicPr>
          <p:cNvPr id="88" name="Google Shape;88;p16" title="5.png"/>
          <p:cNvPicPr preferRelativeResize="0"/>
          <p:nvPr/>
        </p:nvPicPr>
        <p:blipFill>
          <a:blip r:embed="rId7">
            <a:alphaModFix/>
          </a:blip>
          <a:stretch>
            <a:fillRect/>
          </a:stretch>
        </p:blipFill>
        <p:spPr>
          <a:xfrm>
            <a:off x="7526825" y="56102"/>
            <a:ext cx="1392028" cy="2474712"/>
          </a:xfrm>
          <a:prstGeom prst="rect">
            <a:avLst/>
          </a:prstGeom>
          <a:noFill/>
          <a:ln>
            <a:noFill/>
          </a:ln>
        </p:spPr>
      </p:pic>
      <p:pic>
        <p:nvPicPr>
          <p:cNvPr id="89" name="Google Shape;89;p16" title="4.png"/>
          <p:cNvPicPr preferRelativeResize="0"/>
          <p:nvPr/>
        </p:nvPicPr>
        <p:blipFill>
          <a:blip r:embed="rId8">
            <a:alphaModFix/>
          </a:blip>
          <a:stretch>
            <a:fillRect/>
          </a:stretch>
        </p:blipFill>
        <p:spPr>
          <a:xfrm>
            <a:off x="6001400" y="56102"/>
            <a:ext cx="1392028" cy="2474712"/>
          </a:xfrm>
          <a:prstGeom prst="rect">
            <a:avLst/>
          </a:prstGeom>
          <a:noFill/>
          <a:ln>
            <a:noFill/>
          </a:ln>
        </p:spPr>
      </p:pic>
      <p:pic>
        <p:nvPicPr>
          <p:cNvPr id="90" name="Google Shape;90;p16" title="3.png"/>
          <p:cNvPicPr preferRelativeResize="0"/>
          <p:nvPr/>
        </p:nvPicPr>
        <p:blipFill>
          <a:blip r:embed="rId9">
            <a:alphaModFix/>
          </a:blip>
          <a:stretch>
            <a:fillRect/>
          </a:stretch>
        </p:blipFill>
        <p:spPr>
          <a:xfrm>
            <a:off x="4546700" y="56102"/>
            <a:ext cx="1392028" cy="2474712"/>
          </a:xfrm>
          <a:prstGeom prst="rect">
            <a:avLst/>
          </a:prstGeom>
          <a:noFill/>
          <a:ln>
            <a:noFill/>
          </a:ln>
        </p:spPr>
      </p:pic>
      <p:pic>
        <p:nvPicPr>
          <p:cNvPr id="91" name="Google Shape;91;p16" title="2.png"/>
          <p:cNvPicPr preferRelativeResize="0"/>
          <p:nvPr/>
        </p:nvPicPr>
        <p:blipFill>
          <a:blip r:embed="rId10">
            <a:alphaModFix/>
          </a:blip>
          <a:stretch>
            <a:fillRect/>
          </a:stretch>
        </p:blipFill>
        <p:spPr>
          <a:xfrm>
            <a:off x="3091987" y="56102"/>
            <a:ext cx="1392028" cy="2474712"/>
          </a:xfrm>
          <a:prstGeom prst="rect">
            <a:avLst/>
          </a:prstGeom>
          <a:noFill/>
          <a:ln>
            <a:noFill/>
          </a:ln>
        </p:spPr>
      </p:pic>
      <p:pic>
        <p:nvPicPr>
          <p:cNvPr id="92" name="Google Shape;92;p16" title="1.png"/>
          <p:cNvPicPr preferRelativeResize="0"/>
          <p:nvPr/>
        </p:nvPicPr>
        <p:blipFill>
          <a:blip r:embed="rId11">
            <a:alphaModFix/>
          </a:blip>
          <a:stretch>
            <a:fillRect/>
          </a:stretch>
        </p:blipFill>
        <p:spPr>
          <a:xfrm>
            <a:off x="955725" y="1462175"/>
            <a:ext cx="2038325" cy="36237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7"/>
          <p:cNvSpPr txBox="1"/>
          <p:nvPr>
            <p:ph idx="1" type="body"/>
          </p:nvPr>
        </p:nvSpPr>
        <p:spPr>
          <a:xfrm>
            <a:off x="435725" y="751800"/>
            <a:ext cx="4356300" cy="4183200"/>
          </a:xfrm>
          <a:prstGeom prst="rect">
            <a:avLst/>
          </a:prstGeom>
        </p:spPr>
        <p:txBody>
          <a:bodyPr anchorCtr="0" anchor="t" bIns="91425" lIns="91425" spcFirstLastPara="1" rIns="91425" wrap="square" tIns="91425">
            <a:normAutofit fontScale="55000" lnSpcReduction="20000"/>
          </a:bodyPr>
          <a:lstStyle/>
          <a:p>
            <a:pPr indent="0" lvl="0" marL="0" rtl="0" algn="l">
              <a:lnSpc>
                <a:spcPct val="115000"/>
              </a:lnSpc>
              <a:spcBef>
                <a:spcPts val="0"/>
              </a:spcBef>
              <a:spcAft>
                <a:spcPts val="0"/>
              </a:spcAft>
              <a:buNone/>
            </a:pPr>
            <a:r>
              <a:rPr b="1" lang="fr" sz="1400">
                <a:solidFill>
                  <a:schemeClr val="dk1"/>
                </a:solidFill>
                <a:latin typeface="Raleway"/>
                <a:ea typeface="Raleway"/>
                <a:cs typeface="Raleway"/>
                <a:sym typeface="Raleway"/>
              </a:rPr>
              <a:t>🔥❤️ LE JEU CONCOURS QUI VA </a:t>
            </a:r>
            <a:r>
              <a:rPr b="1" lang="fr" sz="1400">
                <a:solidFill>
                  <a:schemeClr val="dk1"/>
                </a:solidFill>
                <a:latin typeface="Raleway"/>
                <a:ea typeface="Raleway"/>
                <a:cs typeface="Raleway"/>
                <a:sym typeface="Raleway"/>
              </a:rPr>
              <a:t>CÉLÉBRER</a:t>
            </a:r>
            <a:r>
              <a:rPr b="1" lang="fr" sz="1400">
                <a:solidFill>
                  <a:schemeClr val="dk1"/>
                </a:solidFill>
                <a:latin typeface="Raleway"/>
                <a:ea typeface="Raleway"/>
                <a:cs typeface="Raleway"/>
                <a:sym typeface="Raleway"/>
              </a:rPr>
              <a:t> NOS MAMANS ! ❤️🔥</a:t>
            </a:r>
            <a:endParaRPr b="1" sz="14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4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rPr lang="fr" sz="1400">
                <a:solidFill>
                  <a:schemeClr val="dk1"/>
                </a:solidFill>
                <a:latin typeface="Raleway"/>
                <a:ea typeface="Raleway"/>
                <a:cs typeface="Raleway"/>
                <a:sym typeface="Raleway"/>
              </a:rPr>
              <a:t>Envie d'offrir un cadeau d'exception à votre maman ? Participez à notre jeu concours et tentez de remporter une superbe cheminée de table SPIN air de la marque Höfats !</a:t>
            </a:r>
            <a:endParaRPr sz="14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4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rPr lang="fr" sz="1400">
                <a:solidFill>
                  <a:schemeClr val="dk1"/>
                </a:solidFill>
                <a:latin typeface="Raleway"/>
                <a:ea typeface="Raleway"/>
                <a:cs typeface="Raleway"/>
                <a:sym typeface="Raleway"/>
              </a:rPr>
              <a:t>Cette pièce design primée est le cadeau parfait pour créer une ambiance chaleureuse et élégante. S</a:t>
            </a:r>
            <a:r>
              <a:rPr lang="fr" sz="1400">
                <a:solidFill>
                  <a:schemeClr val="dk1"/>
                </a:solidFill>
                <a:latin typeface="Raleway"/>
                <a:ea typeface="Raleway"/>
                <a:cs typeface="Raleway"/>
                <a:sym typeface="Raleway"/>
              </a:rPr>
              <a:t>on tourbillon de</a:t>
            </a:r>
            <a:r>
              <a:rPr lang="fr" sz="1400">
                <a:solidFill>
                  <a:schemeClr val="dk1"/>
                </a:solidFill>
                <a:latin typeface="Raleway"/>
                <a:ea typeface="Raleway"/>
                <a:cs typeface="Raleway"/>
                <a:sym typeface="Raleway"/>
              </a:rPr>
              <a:t> flammes transformera les soirées de votre maman, que ce soit sur sa terrasse cet été ou dans son salon cet hiver !</a:t>
            </a:r>
            <a:endParaRPr sz="14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4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rPr lang="fr" sz="1400">
                <a:solidFill>
                  <a:schemeClr val="dk1"/>
                </a:solidFill>
                <a:latin typeface="Raleway"/>
                <a:ea typeface="Raleway"/>
                <a:cs typeface="Raleway"/>
                <a:sym typeface="Raleway"/>
              </a:rPr>
              <a:t>✨ Caractéristiques :</a:t>
            </a:r>
            <a:endParaRPr sz="14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rPr lang="fr" sz="1400">
                <a:solidFill>
                  <a:schemeClr val="dk1"/>
                </a:solidFill>
                <a:latin typeface="Raleway"/>
                <a:ea typeface="Raleway"/>
                <a:cs typeface="Raleway"/>
                <a:sym typeface="Raleway"/>
              </a:rPr>
              <a:t>• Design épuré et élégant</a:t>
            </a:r>
            <a:endParaRPr sz="14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rPr lang="fr" sz="1400">
                <a:solidFill>
                  <a:schemeClr val="dk1"/>
                </a:solidFill>
                <a:latin typeface="Raleway"/>
                <a:ea typeface="Raleway"/>
                <a:cs typeface="Raleway"/>
                <a:sym typeface="Raleway"/>
              </a:rPr>
              <a:t>• Fonctionne au bioéthanol (sans odeur, sans suie, sans fumée)</a:t>
            </a:r>
            <a:endParaRPr sz="14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rPr lang="fr" sz="1400">
                <a:solidFill>
                  <a:schemeClr val="dk1"/>
                </a:solidFill>
                <a:latin typeface="Raleway"/>
                <a:ea typeface="Raleway"/>
                <a:cs typeface="Raleway"/>
                <a:sym typeface="Raleway"/>
              </a:rPr>
              <a:t>• Visible même en plein jour</a:t>
            </a:r>
            <a:endParaRPr sz="14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rPr lang="fr" sz="1400">
                <a:solidFill>
                  <a:schemeClr val="dk1"/>
                </a:solidFill>
                <a:latin typeface="Raleway"/>
                <a:ea typeface="Raleway"/>
                <a:cs typeface="Raleway"/>
                <a:sym typeface="Raleway"/>
              </a:rPr>
              <a:t>• Utilisation sécurisée en intérieur comme en extérieur</a:t>
            </a:r>
            <a:endParaRPr sz="14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rPr lang="fr" sz="1400">
                <a:solidFill>
                  <a:schemeClr val="dk1"/>
                </a:solidFill>
                <a:latin typeface="Raleway"/>
                <a:ea typeface="Raleway"/>
                <a:cs typeface="Raleway"/>
                <a:sym typeface="Raleway"/>
              </a:rPr>
              <a:t>• Disponible en noir, rouge ou vert</a:t>
            </a:r>
            <a:endParaRPr sz="14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4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rPr lang="fr" sz="1400">
                <a:solidFill>
                  <a:schemeClr val="dk1"/>
                </a:solidFill>
                <a:latin typeface="Raleway"/>
                <a:ea typeface="Raleway"/>
                <a:cs typeface="Raleway"/>
                <a:sym typeface="Raleway"/>
              </a:rPr>
              <a:t>Pour participer, rien de plus simple :</a:t>
            </a:r>
            <a:endParaRPr sz="14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rPr lang="fr" sz="1400">
                <a:solidFill>
                  <a:schemeClr val="dk1"/>
                </a:solidFill>
                <a:latin typeface="Raleway"/>
                <a:ea typeface="Raleway"/>
                <a:cs typeface="Raleway"/>
                <a:sym typeface="Raleway"/>
              </a:rPr>
              <a:t>#1🍀 Suivez-nous : @firefeux69</a:t>
            </a:r>
            <a:endParaRPr sz="14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rPr lang="fr" sz="1400">
                <a:solidFill>
                  <a:schemeClr val="dk1"/>
                </a:solidFill>
                <a:latin typeface="Raleway"/>
                <a:ea typeface="Raleway"/>
                <a:cs typeface="Raleway"/>
                <a:sym typeface="Raleway"/>
              </a:rPr>
              <a:t>#2🍀 Taguez 2 de vos amis en commentaire</a:t>
            </a:r>
            <a:endParaRPr sz="1400">
              <a:solidFill>
                <a:schemeClr val="dk1"/>
              </a:solidFill>
              <a:latin typeface="Raleway"/>
              <a:ea typeface="Raleway"/>
              <a:cs typeface="Raleway"/>
              <a:sym typeface="Raleway"/>
            </a:endParaRPr>
          </a:p>
          <a:p>
            <a:pPr indent="0" lvl="0" marL="0" rtl="0" algn="l">
              <a:spcBef>
                <a:spcPts val="0"/>
              </a:spcBef>
              <a:spcAft>
                <a:spcPts val="0"/>
              </a:spcAft>
              <a:buNone/>
            </a:pPr>
            <a:r>
              <a:t/>
            </a:r>
            <a:endParaRPr sz="1400">
              <a:solidFill>
                <a:schemeClr val="dk1"/>
              </a:solidFill>
              <a:latin typeface="Raleway"/>
              <a:ea typeface="Raleway"/>
              <a:cs typeface="Raleway"/>
              <a:sym typeface="Raleway"/>
            </a:endParaRPr>
          </a:p>
          <a:p>
            <a:pPr indent="0" lvl="0" marL="0" rtl="0" algn="l">
              <a:spcBef>
                <a:spcPts val="0"/>
              </a:spcBef>
              <a:spcAft>
                <a:spcPts val="0"/>
              </a:spcAft>
              <a:buNone/>
            </a:pPr>
            <a:r>
              <a:rPr lang="fr" sz="1400">
                <a:solidFill>
                  <a:schemeClr val="dk1"/>
                </a:solidFill>
                <a:latin typeface="Raleway"/>
                <a:ea typeface="Raleway"/>
                <a:cs typeface="Raleway"/>
                <a:sym typeface="Raleway"/>
              </a:rPr>
              <a:t>Pour optimiser vos chances de gagner, partagez le jeu en story !</a:t>
            </a:r>
            <a:endParaRPr sz="14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rPr lang="fr" sz="1400">
                <a:solidFill>
                  <a:schemeClr val="dk1"/>
                </a:solidFill>
                <a:latin typeface="Raleway"/>
                <a:ea typeface="Raleway"/>
                <a:cs typeface="Raleway"/>
                <a:sym typeface="Raleway"/>
              </a:rPr>
              <a:t>___</a:t>
            </a:r>
            <a:endParaRPr sz="14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t/>
            </a:r>
            <a:endParaRPr sz="14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rPr lang="fr" sz="1400">
                <a:solidFill>
                  <a:schemeClr val="dk1"/>
                </a:solidFill>
                <a:latin typeface="Raleway"/>
                <a:ea typeface="Raleway"/>
                <a:cs typeface="Raleway"/>
                <a:sym typeface="Raleway"/>
              </a:rPr>
              <a:t>🎁 Tirage au sort le 16 mai 2025 !</a:t>
            </a:r>
            <a:endParaRPr sz="1400">
              <a:solidFill>
                <a:schemeClr val="dk1"/>
              </a:solidFill>
              <a:latin typeface="Raleway"/>
              <a:ea typeface="Raleway"/>
              <a:cs typeface="Raleway"/>
              <a:sym typeface="Raleway"/>
            </a:endParaRPr>
          </a:p>
          <a:p>
            <a:pPr indent="0" lvl="0" marL="0" rtl="0" algn="l">
              <a:spcBef>
                <a:spcPts val="0"/>
              </a:spcBef>
              <a:spcAft>
                <a:spcPts val="0"/>
              </a:spcAft>
              <a:buNone/>
            </a:pPr>
            <a:r>
              <a:rPr lang="fr" sz="1400">
                <a:solidFill>
                  <a:schemeClr val="dk1"/>
                </a:solidFill>
                <a:latin typeface="Raleway"/>
                <a:ea typeface="Raleway"/>
                <a:cs typeface="Raleway"/>
                <a:sym typeface="Raleway"/>
              </a:rPr>
              <a:t>Valeur du lot : 139,00€</a:t>
            </a:r>
            <a:endParaRPr sz="14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rPr lang="fr" sz="1400">
                <a:solidFill>
                  <a:schemeClr val="dk1"/>
                </a:solidFill>
                <a:latin typeface="Raleway"/>
                <a:ea typeface="Raleway"/>
                <a:cs typeface="Raleway"/>
                <a:sym typeface="Raleway"/>
              </a:rPr>
              <a:t>Bonne chance à tous et joyeuse fête des mères ! 💐</a:t>
            </a:r>
            <a:endParaRPr sz="14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rPr lang="fr" sz="1400">
                <a:solidFill>
                  <a:schemeClr val="dk1"/>
                </a:solidFill>
                <a:latin typeface="Raleway"/>
                <a:ea typeface="Raleway"/>
                <a:cs typeface="Raleway"/>
                <a:sym typeface="Raleway"/>
              </a:rPr>
              <a:t>.</a:t>
            </a:r>
            <a:endParaRPr sz="14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rPr lang="fr" sz="1400">
                <a:solidFill>
                  <a:schemeClr val="dk1"/>
                </a:solidFill>
                <a:latin typeface="Raleway"/>
                <a:ea typeface="Raleway"/>
                <a:cs typeface="Raleway"/>
                <a:sym typeface="Raleway"/>
              </a:rPr>
              <a:t>.</a:t>
            </a:r>
            <a:endParaRPr sz="14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rPr lang="fr" sz="1400">
                <a:solidFill>
                  <a:schemeClr val="dk1"/>
                </a:solidFill>
                <a:latin typeface="Raleway"/>
                <a:ea typeface="Raleway"/>
                <a:cs typeface="Raleway"/>
                <a:sym typeface="Raleway"/>
              </a:rPr>
              <a:t>.</a:t>
            </a:r>
            <a:endParaRPr sz="1400">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r>
              <a:rPr lang="fr" sz="1400">
                <a:solidFill>
                  <a:schemeClr val="dk1"/>
                </a:solidFill>
                <a:latin typeface="Raleway"/>
                <a:ea typeface="Raleway"/>
                <a:cs typeface="Raleway"/>
                <a:sym typeface="Raleway"/>
              </a:rPr>
              <a:t>#jeuconcours #concours #concoursinstagram #concoursinsta #firefeux #summer #cheminéedetable #lyon #fêtedesmères #fetesdesmeres #jeuconcoursinsta #FêteDesMères #cheminéedécorative #bioéthanol #cadeauoriginal #höfats #spin #décorationintérieure #maisonchaleureuse</a:t>
            </a:r>
            <a:endParaRPr sz="1400">
              <a:solidFill>
                <a:schemeClr val="dk1"/>
              </a:solidFill>
              <a:latin typeface="Raleway"/>
              <a:ea typeface="Raleway"/>
              <a:cs typeface="Raleway"/>
              <a:sym typeface="Raleway"/>
            </a:endParaRPr>
          </a:p>
        </p:txBody>
      </p:sp>
      <p:sp>
        <p:nvSpPr>
          <p:cNvPr id="98" name="Google Shape;98;p17"/>
          <p:cNvSpPr txBox="1"/>
          <p:nvPr>
            <p:ph idx="1" type="body"/>
          </p:nvPr>
        </p:nvSpPr>
        <p:spPr>
          <a:xfrm>
            <a:off x="259925" y="186925"/>
            <a:ext cx="1356600" cy="4413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b="1" lang="fr" sz="1200">
                <a:solidFill>
                  <a:schemeClr val="dk1"/>
                </a:solidFill>
                <a:latin typeface="Raleway"/>
                <a:ea typeface="Raleway"/>
                <a:cs typeface="Raleway"/>
                <a:sym typeface="Raleway"/>
              </a:rPr>
              <a:t>lundi 12 mai</a:t>
            </a:r>
            <a:endParaRPr b="1" sz="1200">
              <a:solidFill>
                <a:schemeClr val="dk1"/>
              </a:solidFill>
              <a:latin typeface="Raleway"/>
              <a:ea typeface="Raleway"/>
              <a:cs typeface="Raleway"/>
              <a:sym typeface="Raleway"/>
            </a:endParaRPr>
          </a:p>
        </p:txBody>
      </p:sp>
      <p:pic>
        <p:nvPicPr>
          <p:cNvPr id="99" name="Google Shape;99;p17" title="Design sans titre (25).jpg"/>
          <p:cNvPicPr preferRelativeResize="0"/>
          <p:nvPr/>
        </p:nvPicPr>
        <p:blipFill>
          <a:blip r:embed="rId3">
            <a:alphaModFix/>
          </a:blip>
          <a:stretch>
            <a:fillRect/>
          </a:stretch>
        </p:blipFill>
        <p:spPr>
          <a:xfrm>
            <a:off x="5003772" y="340475"/>
            <a:ext cx="1785027" cy="2231277"/>
          </a:xfrm>
          <a:prstGeom prst="rect">
            <a:avLst/>
          </a:prstGeom>
          <a:noFill/>
          <a:ln>
            <a:noFill/>
          </a:ln>
        </p:spPr>
      </p:pic>
      <p:pic>
        <p:nvPicPr>
          <p:cNvPr id="100" name="Google Shape;100;p17" title="Design sans titre (24).jpg"/>
          <p:cNvPicPr preferRelativeResize="0"/>
          <p:nvPr/>
        </p:nvPicPr>
        <p:blipFill>
          <a:blip r:embed="rId4">
            <a:alphaModFix/>
          </a:blip>
          <a:stretch>
            <a:fillRect/>
          </a:stretch>
        </p:blipFill>
        <p:spPr>
          <a:xfrm>
            <a:off x="5003775" y="2759882"/>
            <a:ext cx="1785024" cy="2231280"/>
          </a:xfrm>
          <a:prstGeom prst="rect">
            <a:avLst/>
          </a:prstGeom>
          <a:noFill/>
          <a:ln>
            <a:noFill/>
          </a:ln>
        </p:spPr>
      </p:pic>
      <p:pic>
        <p:nvPicPr>
          <p:cNvPr id="101" name="Google Shape;101;p17" title="Design sans titre (26).jpg"/>
          <p:cNvPicPr preferRelativeResize="0"/>
          <p:nvPr/>
        </p:nvPicPr>
        <p:blipFill>
          <a:blip r:embed="rId5">
            <a:alphaModFix/>
          </a:blip>
          <a:stretch>
            <a:fillRect/>
          </a:stretch>
        </p:blipFill>
        <p:spPr>
          <a:xfrm>
            <a:off x="6926924" y="340474"/>
            <a:ext cx="1813560" cy="2266950"/>
          </a:xfrm>
          <a:prstGeom prst="rect">
            <a:avLst/>
          </a:prstGeom>
          <a:noFill/>
          <a:ln>
            <a:noFill/>
          </a:ln>
        </p:spPr>
      </p:pic>
      <p:sp>
        <p:nvSpPr>
          <p:cNvPr id="102" name="Google Shape;102;p17"/>
          <p:cNvSpPr txBox="1"/>
          <p:nvPr>
            <p:ph idx="1" type="body"/>
          </p:nvPr>
        </p:nvSpPr>
        <p:spPr>
          <a:xfrm>
            <a:off x="6941200" y="2759825"/>
            <a:ext cx="1785000" cy="2231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1200"/>
              </a:spcAft>
              <a:buNone/>
            </a:pPr>
            <a:r>
              <a:rPr lang="fr" sz="1400" u="sng">
                <a:solidFill>
                  <a:schemeClr val="dk1"/>
                </a:solidFill>
                <a:latin typeface="Raleway"/>
                <a:ea typeface="Raleway"/>
                <a:cs typeface="Raleway"/>
                <a:sym typeface="Raleway"/>
              </a:rPr>
              <a:t>A valider</a:t>
            </a:r>
            <a:r>
              <a:rPr lang="fr" sz="1400">
                <a:solidFill>
                  <a:schemeClr val="dk1"/>
                </a:solidFill>
                <a:latin typeface="Raleway"/>
                <a:ea typeface="Raleway"/>
                <a:cs typeface="Raleway"/>
                <a:sym typeface="Raleway"/>
              </a:rPr>
              <a:t> : le coloris à faire gagner lors du jeu concours. La vidéo du produit choisi pourra être diffusé dans le post.</a:t>
            </a:r>
            <a:endParaRPr sz="1400">
              <a:solidFill>
                <a:schemeClr val="dk1"/>
              </a:solidFill>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8"/>
          <p:cNvSpPr txBox="1"/>
          <p:nvPr>
            <p:ph idx="1" type="body"/>
          </p:nvPr>
        </p:nvSpPr>
        <p:spPr>
          <a:xfrm>
            <a:off x="259925" y="186925"/>
            <a:ext cx="1356600" cy="4413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b="1" lang="fr" sz="2400">
                <a:solidFill>
                  <a:schemeClr val="dk1"/>
                </a:solidFill>
                <a:latin typeface="Raleway"/>
                <a:ea typeface="Raleway"/>
                <a:cs typeface="Raleway"/>
                <a:sym typeface="Raleway"/>
              </a:rPr>
              <a:t>STORY</a:t>
            </a:r>
            <a:endParaRPr b="1" sz="2400">
              <a:solidFill>
                <a:schemeClr val="dk1"/>
              </a:solidFill>
              <a:latin typeface="Raleway"/>
              <a:ea typeface="Raleway"/>
              <a:cs typeface="Raleway"/>
              <a:sym typeface="Raleway"/>
            </a:endParaRPr>
          </a:p>
        </p:txBody>
      </p:sp>
      <p:sp>
        <p:nvSpPr>
          <p:cNvPr id="108" name="Google Shape;108;p18"/>
          <p:cNvSpPr txBox="1"/>
          <p:nvPr>
            <p:ph idx="1" type="body"/>
          </p:nvPr>
        </p:nvSpPr>
        <p:spPr>
          <a:xfrm>
            <a:off x="259925" y="628225"/>
            <a:ext cx="1356600" cy="4413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b="1" lang="fr" sz="1200">
                <a:solidFill>
                  <a:schemeClr val="dk1"/>
                </a:solidFill>
                <a:latin typeface="Raleway"/>
                <a:ea typeface="Raleway"/>
                <a:cs typeface="Raleway"/>
                <a:sym typeface="Raleway"/>
              </a:rPr>
              <a:t>mardi 13 mai</a:t>
            </a:r>
            <a:endParaRPr b="1" sz="1200">
              <a:solidFill>
                <a:schemeClr val="dk1"/>
              </a:solidFill>
              <a:latin typeface="Raleway"/>
              <a:ea typeface="Raleway"/>
              <a:cs typeface="Raleway"/>
              <a:sym typeface="Raleway"/>
            </a:endParaRPr>
          </a:p>
        </p:txBody>
      </p:sp>
      <p:sp>
        <p:nvSpPr>
          <p:cNvPr id="109" name="Google Shape;109;p18"/>
          <p:cNvSpPr txBox="1"/>
          <p:nvPr>
            <p:ph idx="1" type="body"/>
          </p:nvPr>
        </p:nvSpPr>
        <p:spPr>
          <a:xfrm>
            <a:off x="259925" y="1069525"/>
            <a:ext cx="2590800" cy="4413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fr" sz="900">
                <a:solidFill>
                  <a:schemeClr val="dk1"/>
                </a:solidFill>
                <a:latin typeface="Raleway"/>
                <a:ea typeface="Raleway"/>
                <a:cs typeface="Raleway"/>
                <a:sym typeface="Raleway"/>
              </a:rPr>
              <a:t>Cette story ira dans les stories à la Une</a:t>
            </a:r>
            <a:endParaRPr sz="900">
              <a:solidFill>
                <a:schemeClr val="dk1"/>
              </a:solidFill>
              <a:latin typeface="Raleway"/>
              <a:ea typeface="Raleway"/>
              <a:cs typeface="Raleway"/>
              <a:sym typeface="Raleway"/>
            </a:endParaRPr>
          </a:p>
        </p:txBody>
      </p:sp>
      <p:pic>
        <p:nvPicPr>
          <p:cNvPr id="110" name="Google Shape;110;p18" title="Capture d’écran 2025-04-30 à 10.54.31.png"/>
          <p:cNvPicPr preferRelativeResize="0"/>
          <p:nvPr/>
        </p:nvPicPr>
        <p:blipFill>
          <a:blip r:embed="rId3">
            <a:alphaModFix/>
          </a:blip>
          <a:stretch>
            <a:fillRect/>
          </a:stretch>
        </p:blipFill>
        <p:spPr>
          <a:xfrm>
            <a:off x="3003125" y="152400"/>
            <a:ext cx="2710933" cy="4838701"/>
          </a:xfrm>
          <a:prstGeom prst="rect">
            <a:avLst/>
          </a:prstGeom>
          <a:noFill/>
          <a:ln>
            <a:noFill/>
          </a:ln>
        </p:spPr>
      </p:pic>
      <p:sp>
        <p:nvSpPr>
          <p:cNvPr id="111" name="Google Shape;111;p18"/>
          <p:cNvSpPr txBox="1"/>
          <p:nvPr>
            <p:ph idx="1" type="body"/>
          </p:nvPr>
        </p:nvSpPr>
        <p:spPr>
          <a:xfrm>
            <a:off x="3063200" y="2351100"/>
            <a:ext cx="2590800" cy="810300"/>
          </a:xfrm>
          <a:prstGeom prst="rect">
            <a:avLst/>
          </a:prstGeom>
        </p:spPr>
        <p:txBody>
          <a:bodyPr anchorCtr="0" anchor="t" bIns="91425" lIns="91425" spcFirstLastPara="1" rIns="91425" wrap="square" tIns="91425">
            <a:noAutofit/>
          </a:bodyPr>
          <a:lstStyle/>
          <a:p>
            <a:pPr indent="0" lvl="0" marL="0" rtl="0" algn="ctr">
              <a:lnSpc>
                <a:spcPct val="115000"/>
              </a:lnSpc>
              <a:spcBef>
                <a:spcPts val="1200"/>
              </a:spcBef>
              <a:spcAft>
                <a:spcPts val="1200"/>
              </a:spcAft>
              <a:buNone/>
            </a:pPr>
            <a:r>
              <a:rPr b="1" lang="fr" sz="900">
                <a:solidFill>
                  <a:schemeClr val="lt1"/>
                </a:solidFill>
                <a:latin typeface="Raleway"/>
                <a:ea typeface="Raleway"/>
                <a:cs typeface="Raleway"/>
                <a:sym typeface="Raleway"/>
              </a:rPr>
              <a:t>Vidéo de mise en avant produit Spin Air : </a:t>
            </a:r>
            <a:r>
              <a:rPr b="1" lang="fr" sz="900" u="sng">
                <a:solidFill>
                  <a:schemeClr val="lt1"/>
                </a:solidFill>
                <a:latin typeface="Raleway"/>
                <a:ea typeface="Raleway"/>
                <a:cs typeface="Raleway"/>
                <a:sym typeface="Raleway"/>
                <a:hlinkClick r:id="rId4">
                  <a:extLst>
                    <a:ext uri="{A12FA001-AC4F-418D-AE19-62706E023703}">
                      <ahyp:hlinkClr val="tx"/>
                    </a:ext>
                  </a:extLst>
                </a:hlinkClick>
              </a:rPr>
              <a:t>Cliquez ici</a:t>
            </a:r>
            <a:endParaRPr b="1" sz="900">
              <a:solidFill>
                <a:schemeClr val="lt1"/>
              </a:solidFill>
              <a:latin typeface="Raleway"/>
              <a:ea typeface="Raleway"/>
              <a:cs typeface="Raleway"/>
              <a:sym typeface="Raleway"/>
            </a:endParaRPr>
          </a:p>
        </p:txBody>
      </p:sp>
      <p:pic>
        <p:nvPicPr>
          <p:cNvPr id="112" name="Google Shape;112;p18" title="Capture d’écran 2025-04-30 à 11.17.57.png"/>
          <p:cNvPicPr preferRelativeResize="0"/>
          <p:nvPr/>
        </p:nvPicPr>
        <p:blipFill>
          <a:blip r:embed="rId5">
            <a:alphaModFix/>
          </a:blip>
          <a:stretch>
            <a:fillRect/>
          </a:stretch>
        </p:blipFill>
        <p:spPr>
          <a:xfrm>
            <a:off x="5866458" y="152400"/>
            <a:ext cx="2713662" cy="48386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9"/>
          <p:cNvSpPr txBox="1"/>
          <p:nvPr>
            <p:ph idx="1" type="body"/>
          </p:nvPr>
        </p:nvSpPr>
        <p:spPr>
          <a:xfrm>
            <a:off x="259925" y="186925"/>
            <a:ext cx="1356600" cy="4413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b="1" lang="fr" sz="2400">
                <a:solidFill>
                  <a:schemeClr val="dk1"/>
                </a:solidFill>
                <a:latin typeface="Raleway"/>
                <a:ea typeface="Raleway"/>
                <a:cs typeface="Raleway"/>
                <a:sym typeface="Raleway"/>
              </a:rPr>
              <a:t>STORY</a:t>
            </a:r>
            <a:endParaRPr b="1" sz="2400">
              <a:solidFill>
                <a:schemeClr val="dk1"/>
              </a:solidFill>
              <a:latin typeface="Raleway"/>
              <a:ea typeface="Raleway"/>
              <a:cs typeface="Raleway"/>
              <a:sym typeface="Raleway"/>
            </a:endParaRPr>
          </a:p>
        </p:txBody>
      </p:sp>
      <p:sp>
        <p:nvSpPr>
          <p:cNvPr id="118" name="Google Shape;118;p19"/>
          <p:cNvSpPr txBox="1"/>
          <p:nvPr>
            <p:ph idx="1" type="body"/>
          </p:nvPr>
        </p:nvSpPr>
        <p:spPr>
          <a:xfrm>
            <a:off x="259925" y="628225"/>
            <a:ext cx="1356600" cy="4413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b="1" lang="fr" sz="1200">
                <a:solidFill>
                  <a:schemeClr val="dk1"/>
                </a:solidFill>
                <a:latin typeface="Raleway"/>
                <a:ea typeface="Raleway"/>
                <a:cs typeface="Raleway"/>
                <a:sym typeface="Raleway"/>
              </a:rPr>
              <a:t>vendredi</a:t>
            </a:r>
            <a:r>
              <a:rPr b="1" lang="fr" sz="1200">
                <a:solidFill>
                  <a:schemeClr val="dk1"/>
                </a:solidFill>
                <a:latin typeface="Raleway"/>
                <a:ea typeface="Raleway"/>
                <a:cs typeface="Raleway"/>
                <a:sym typeface="Raleway"/>
              </a:rPr>
              <a:t> 16 mai</a:t>
            </a:r>
            <a:endParaRPr b="1" sz="1200">
              <a:solidFill>
                <a:schemeClr val="dk1"/>
              </a:solidFill>
              <a:latin typeface="Raleway"/>
              <a:ea typeface="Raleway"/>
              <a:cs typeface="Raleway"/>
              <a:sym typeface="Raleway"/>
            </a:endParaRPr>
          </a:p>
        </p:txBody>
      </p:sp>
      <p:sp>
        <p:nvSpPr>
          <p:cNvPr id="119" name="Google Shape;119;p19"/>
          <p:cNvSpPr txBox="1"/>
          <p:nvPr>
            <p:ph idx="1" type="body"/>
          </p:nvPr>
        </p:nvSpPr>
        <p:spPr>
          <a:xfrm>
            <a:off x="259925" y="1069525"/>
            <a:ext cx="2590800" cy="4413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fr" sz="900">
                <a:solidFill>
                  <a:schemeClr val="dk1"/>
                </a:solidFill>
                <a:latin typeface="Raleway"/>
                <a:ea typeface="Raleway"/>
                <a:cs typeface="Raleway"/>
                <a:sym typeface="Raleway"/>
              </a:rPr>
              <a:t>Résultats Jeu concours Fêtes des mères</a:t>
            </a:r>
            <a:endParaRPr sz="900">
              <a:solidFill>
                <a:schemeClr val="dk1"/>
              </a:solidFill>
              <a:latin typeface="Raleway"/>
              <a:ea typeface="Raleway"/>
              <a:cs typeface="Raleway"/>
              <a:sym typeface="Raleway"/>
            </a:endParaRPr>
          </a:p>
        </p:txBody>
      </p:sp>
      <p:pic>
        <p:nvPicPr>
          <p:cNvPr id="120" name="Google Shape;120;p19" title="Capture d’écran 2025-04-30 à 10.49.45.png"/>
          <p:cNvPicPr preferRelativeResize="0"/>
          <p:nvPr/>
        </p:nvPicPr>
        <p:blipFill>
          <a:blip r:embed="rId3">
            <a:alphaModFix/>
          </a:blip>
          <a:stretch>
            <a:fillRect/>
          </a:stretch>
        </p:blipFill>
        <p:spPr>
          <a:xfrm>
            <a:off x="3227087" y="179700"/>
            <a:ext cx="2689825" cy="47841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0"/>
          <p:cNvSpPr txBox="1"/>
          <p:nvPr>
            <p:ph idx="1" type="body"/>
          </p:nvPr>
        </p:nvSpPr>
        <p:spPr>
          <a:xfrm>
            <a:off x="395175" y="863825"/>
            <a:ext cx="4088700" cy="3819300"/>
          </a:xfrm>
          <a:prstGeom prst="rect">
            <a:avLst/>
          </a:prstGeom>
        </p:spPr>
        <p:txBody>
          <a:bodyPr anchorCtr="0" anchor="t" bIns="91425" lIns="91425" spcFirstLastPara="1" rIns="91425" wrap="square" tIns="91425">
            <a:normAutofit fontScale="70000" lnSpcReduction="20000"/>
          </a:bodyPr>
          <a:lstStyle/>
          <a:p>
            <a:pPr indent="0" lvl="0" marL="0" rtl="0" algn="l">
              <a:lnSpc>
                <a:spcPct val="100000"/>
              </a:lnSpc>
              <a:spcBef>
                <a:spcPts val="0"/>
              </a:spcBef>
              <a:spcAft>
                <a:spcPts val="0"/>
              </a:spcAft>
              <a:buNone/>
            </a:pPr>
            <a:r>
              <a:rPr b="1" lang="fr" sz="1400">
                <a:solidFill>
                  <a:schemeClr val="dk1"/>
                </a:solidFill>
                <a:latin typeface="Raleway"/>
                <a:ea typeface="Raleway"/>
                <a:cs typeface="Raleway"/>
                <a:sym typeface="Raleway"/>
              </a:rPr>
              <a:t>Et un, et deux, et Brasero !</a:t>
            </a:r>
            <a:endParaRPr b="1"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 PROMO EXCEPTIONNELLE : 390€ D'ÉCONOMIE sur le brasero SAMde la marque Aluvy, ce petit bijou de fabrication française ! SAM sera l’élément central de vos soirées en extérieur, non pas parce qu’il est celui qui conduit et qui ne boit pas, mais aussi aussi parce qu’il va apporter cette ambiance chaleureuse et conviviale.</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 Ce que SAM va apporter à vos soirées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 Un design élégant en vert réséda qui s'intègre parfaitement à votre extérieur</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 Son côté 3-en-1 : brasero + gant de protection OFFERT, barbecue ET table d'appoint (non inclus)</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 Sa fabrication en France en fonte d'aluminium inoxydable</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 Son utilisation toute l'année, même sous la pluie</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À 910€ au lieu de 1300€, c'est le moment pour investir dans vos futurs moments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 Attention : un seul exemplaire en stock. Ne manquez pas cette opportunité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ct val="78571"/>
              <a:buFont typeface="Arial"/>
              <a:buNone/>
            </a:pPr>
            <a:r>
              <a:rPr lang="fr" sz="1400">
                <a:solidFill>
                  <a:schemeClr val="dk1"/>
                </a:solidFill>
                <a:latin typeface="Raleway"/>
                <a:ea typeface="Raleway"/>
                <a:cs typeface="Raleway"/>
                <a:sym typeface="Raleway"/>
              </a:rPr>
              <a:t>Aluvy, I love you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fr" sz="1400">
                <a:solidFill>
                  <a:schemeClr val="dk1"/>
                </a:solidFill>
                <a:latin typeface="Raleway"/>
                <a:ea typeface="Raleway"/>
                <a:cs typeface="Raleway"/>
                <a:sym typeface="Raleway"/>
              </a:rPr>
              <a:t>#brasero #braserodesign #madeinfrance #fabricationfrançaise #été #étéparfait #promoexceptionnelle #promotion #firefeux</a:t>
            </a:r>
            <a:endParaRPr sz="1400">
              <a:solidFill>
                <a:schemeClr val="dk1"/>
              </a:solidFill>
              <a:latin typeface="Raleway"/>
              <a:ea typeface="Raleway"/>
              <a:cs typeface="Raleway"/>
              <a:sym typeface="Raleway"/>
            </a:endParaRPr>
          </a:p>
        </p:txBody>
      </p:sp>
      <p:sp>
        <p:nvSpPr>
          <p:cNvPr id="126" name="Google Shape;126;p20"/>
          <p:cNvSpPr txBox="1"/>
          <p:nvPr>
            <p:ph idx="1" type="body"/>
          </p:nvPr>
        </p:nvSpPr>
        <p:spPr>
          <a:xfrm>
            <a:off x="259925" y="186925"/>
            <a:ext cx="1356600" cy="4413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b="1" lang="fr" sz="1200">
                <a:solidFill>
                  <a:schemeClr val="dk1"/>
                </a:solidFill>
                <a:latin typeface="Raleway"/>
                <a:ea typeface="Raleway"/>
                <a:cs typeface="Raleway"/>
                <a:sym typeface="Raleway"/>
              </a:rPr>
              <a:t>mardi</a:t>
            </a:r>
            <a:r>
              <a:rPr b="1" lang="fr" sz="1200">
                <a:solidFill>
                  <a:schemeClr val="dk1"/>
                </a:solidFill>
                <a:latin typeface="Raleway"/>
                <a:ea typeface="Raleway"/>
                <a:cs typeface="Raleway"/>
                <a:sym typeface="Raleway"/>
              </a:rPr>
              <a:t> 20 mai</a:t>
            </a:r>
            <a:endParaRPr b="1" sz="1200">
              <a:solidFill>
                <a:schemeClr val="dk1"/>
              </a:solidFill>
              <a:latin typeface="Raleway"/>
              <a:ea typeface="Raleway"/>
              <a:cs typeface="Raleway"/>
              <a:sym typeface="Raleway"/>
            </a:endParaRPr>
          </a:p>
        </p:txBody>
      </p:sp>
      <p:pic>
        <p:nvPicPr>
          <p:cNvPr id="127" name="Google Shape;127;p20" title="1.jpg"/>
          <p:cNvPicPr preferRelativeResize="0"/>
          <p:nvPr/>
        </p:nvPicPr>
        <p:blipFill>
          <a:blip r:embed="rId3">
            <a:alphaModFix/>
          </a:blip>
          <a:stretch>
            <a:fillRect/>
          </a:stretch>
        </p:blipFill>
        <p:spPr>
          <a:xfrm>
            <a:off x="5256775" y="202400"/>
            <a:ext cx="1541441" cy="1944520"/>
          </a:xfrm>
          <a:prstGeom prst="rect">
            <a:avLst/>
          </a:prstGeom>
          <a:noFill/>
          <a:ln>
            <a:noFill/>
          </a:ln>
        </p:spPr>
      </p:pic>
      <p:pic>
        <p:nvPicPr>
          <p:cNvPr id="128" name="Google Shape;128;p20" title="3.jpg"/>
          <p:cNvPicPr preferRelativeResize="0"/>
          <p:nvPr/>
        </p:nvPicPr>
        <p:blipFill>
          <a:blip r:embed="rId4">
            <a:alphaModFix/>
          </a:blip>
          <a:stretch>
            <a:fillRect/>
          </a:stretch>
        </p:blipFill>
        <p:spPr>
          <a:xfrm>
            <a:off x="6984408" y="202400"/>
            <a:ext cx="1541441" cy="1944520"/>
          </a:xfrm>
          <a:prstGeom prst="rect">
            <a:avLst/>
          </a:prstGeom>
          <a:noFill/>
          <a:ln>
            <a:noFill/>
          </a:ln>
        </p:spPr>
      </p:pic>
      <p:pic>
        <p:nvPicPr>
          <p:cNvPr id="129" name="Google Shape;129;p20" title="2.jpg"/>
          <p:cNvPicPr preferRelativeResize="0"/>
          <p:nvPr/>
        </p:nvPicPr>
        <p:blipFill>
          <a:blip r:embed="rId5">
            <a:alphaModFix/>
          </a:blip>
          <a:stretch>
            <a:fillRect/>
          </a:stretch>
        </p:blipFill>
        <p:spPr>
          <a:xfrm>
            <a:off x="6984400" y="2281054"/>
            <a:ext cx="1541441" cy="1944520"/>
          </a:xfrm>
          <a:prstGeom prst="rect">
            <a:avLst/>
          </a:prstGeom>
          <a:noFill/>
          <a:ln>
            <a:noFill/>
          </a:ln>
        </p:spPr>
      </p:pic>
      <p:pic>
        <p:nvPicPr>
          <p:cNvPr id="130" name="Google Shape;130;p20" title="Capture d’écran 2025-04-30 à 13.45.58.png"/>
          <p:cNvPicPr preferRelativeResize="0"/>
          <p:nvPr/>
        </p:nvPicPr>
        <p:blipFill rotWithShape="1">
          <a:blip r:embed="rId6">
            <a:alphaModFix/>
          </a:blip>
          <a:srcRect b="0" l="0" r="0" t="0"/>
          <a:stretch/>
        </p:blipFill>
        <p:spPr>
          <a:xfrm>
            <a:off x="4922574" y="2281051"/>
            <a:ext cx="1747925" cy="2741001"/>
          </a:xfrm>
          <a:prstGeom prst="rect">
            <a:avLst/>
          </a:prstGeom>
          <a:noFill/>
          <a:ln>
            <a:noFill/>
          </a:ln>
        </p:spPr>
      </p:pic>
      <p:sp>
        <p:nvSpPr>
          <p:cNvPr id="131" name="Google Shape;131;p20"/>
          <p:cNvSpPr txBox="1"/>
          <p:nvPr>
            <p:ph idx="1" type="body"/>
          </p:nvPr>
        </p:nvSpPr>
        <p:spPr>
          <a:xfrm>
            <a:off x="6670500" y="4461850"/>
            <a:ext cx="1824000" cy="5106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b="1" lang="fr" sz="900">
                <a:solidFill>
                  <a:schemeClr val="dk1"/>
                </a:solidFill>
                <a:latin typeface="Raleway"/>
                <a:ea typeface="Raleway"/>
                <a:cs typeface="Raleway"/>
                <a:sym typeface="Raleway"/>
              </a:rPr>
              <a:t>Vidéo de mise en avant produit SAM : </a:t>
            </a:r>
            <a:r>
              <a:rPr b="1" lang="fr" sz="900" u="sng">
                <a:solidFill>
                  <a:schemeClr val="dk1"/>
                </a:solidFill>
                <a:latin typeface="Raleway"/>
                <a:ea typeface="Raleway"/>
                <a:cs typeface="Raleway"/>
                <a:sym typeface="Raleway"/>
                <a:hlinkClick r:id="rId7">
                  <a:extLst>
                    <a:ext uri="{A12FA001-AC4F-418D-AE19-62706E023703}">
                      <ahyp:hlinkClr val="tx"/>
                    </a:ext>
                  </a:extLst>
                </a:hlinkClick>
              </a:rPr>
              <a:t>Cliquez ici</a:t>
            </a:r>
            <a:endParaRPr b="1" sz="900">
              <a:solidFill>
                <a:schemeClr val="dk1"/>
              </a:solidFill>
              <a:latin typeface="Raleway"/>
              <a:ea typeface="Raleway"/>
              <a:cs typeface="Raleway"/>
              <a:sym typeface="Ralew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1"/>
          <p:cNvSpPr txBox="1"/>
          <p:nvPr>
            <p:ph idx="1" type="body"/>
          </p:nvPr>
        </p:nvSpPr>
        <p:spPr>
          <a:xfrm>
            <a:off x="259925" y="186925"/>
            <a:ext cx="1356600" cy="4413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b="1" lang="fr" sz="2400">
                <a:solidFill>
                  <a:schemeClr val="dk1"/>
                </a:solidFill>
                <a:latin typeface="Raleway"/>
                <a:ea typeface="Raleway"/>
                <a:cs typeface="Raleway"/>
                <a:sym typeface="Raleway"/>
              </a:rPr>
              <a:t>STORY</a:t>
            </a:r>
            <a:endParaRPr b="1" sz="2400">
              <a:solidFill>
                <a:schemeClr val="dk1"/>
              </a:solidFill>
              <a:latin typeface="Raleway"/>
              <a:ea typeface="Raleway"/>
              <a:cs typeface="Raleway"/>
              <a:sym typeface="Raleway"/>
            </a:endParaRPr>
          </a:p>
        </p:txBody>
      </p:sp>
      <p:sp>
        <p:nvSpPr>
          <p:cNvPr id="137" name="Google Shape;137;p21"/>
          <p:cNvSpPr txBox="1"/>
          <p:nvPr>
            <p:ph idx="1" type="body"/>
          </p:nvPr>
        </p:nvSpPr>
        <p:spPr>
          <a:xfrm>
            <a:off x="259925" y="628225"/>
            <a:ext cx="1356600" cy="4413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b="1" lang="fr" sz="1200">
                <a:solidFill>
                  <a:schemeClr val="dk1"/>
                </a:solidFill>
                <a:latin typeface="Raleway"/>
                <a:ea typeface="Raleway"/>
                <a:cs typeface="Raleway"/>
                <a:sym typeface="Raleway"/>
              </a:rPr>
              <a:t>vendredi</a:t>
            </a:r>
            <a:r>
              <a:rPr b="1" lang="fr" sz="1200">
                <a:solidFill>
                  <a:schemeClr val="dk1"/>
                </a:solidFill>
                <a:latin typeface="Raleway"/>
                <a:ea typeface="Raleway"/>
                <a:cs typeface="Raleway"/>
                <a:sym typeface="Raleway"/>
              </a:rPr>
              <a:t> 23 mai</a:t>
            </a:r>
            <a:endParaRPr b="1" sz="1200">
              <a:solidFill>
                <a:schemeClr val="dk1"/>
              </a:solidFill>
              <a:latin typeface="Raleway"/>
              <a:ea typeface="Raleway"/>
              <a:cs typeface="Raleway"/>
              <a:sym typeface="Raleway"/>
            </a:endParaRPr>
          </a:p>
        </p:txBody>
      </p:sp>
      <p:sp>
        <p:nvSpPr>
          <p:cNvPr id="138" name="Google Shape;138;p21"/>
          <p:cNvSpPr txBox="1"/>
          <p:nvPr>
            <p:ph idx="1" type="body"/>
          </p:nvPr>
        </p:nvSpPr>
        <p:spPr>
          <a:xfrm>
            <a:off x="259925" y="1069525"/>
            <a:ext cx="2590800" cy="4413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fr" sz="900">
                <a:solidFill>
                  <a:schemeClr val="dk1"/>
                </a:solidFill>
                <a:latin typeface="Raleway"/>
                <a:ea typeface="Raleway"/>
                <a:cs typeface="Raleway"/>
                <a:sym typeface="Raleway"/>
              </a:rPr>
              <a:t>Cette story ira dans les stories à la Une</a:t>
            </a:r>
            <a:endParaRPr sz="900">
              <a:solidFill>
                <a:schemeClr val="dk1"/>
              </a:solidFill>
              <a:latin typeface="Raleway"/>
              <a:ea typeface="Raleway"/>
              <a:cs typeface="Raleway"/>
              <a:sym typeface="Raleway"/>
            </a:endParaRPr>
          </a:p>
        </p:txBody>
      </p:sp>
      <p:pic>
        <p:nvPicPr>
          <p:cNvPr id="139" name="Google Shape;139;p21" title="Capture d’écran 2025-04-30 à 13.14.08.png"/>
          <p:cNvPicPr preferRelativeResize="0"/>
          <p:nvPr/>
        </p:nvPicPr>
        <p:blipFill>
          <a:blip r:embed="rId3">
            <a:alphaModFix/>
          </a:blip>
          <a:stretch>
            <a:fillRect/>
          </a:stretch>
        </p:blipFill>
        <p:spPr>
          <a:xfrm>
            <a:off x="2616875" y="812275"/>
            <a:ext cx="2029697" cy="3617749"/>
          </a:xfrm>
          <a:prstGeom prst="rect">
            <a:avLst/>
          </a:prstGeom>
          <a:noFill/>
          <a:ln>
            <a:noFill/>
          </a:ln>
        </p:spPr>
      </p:pic>
      <p:pic>
        <p:nvPicPr>
          <p:cNvPr id="140" name="Google Shape;140;p21" title="piana anthracite story.jpg"/>
          <p:cNvPicPr preferRelativeResize="0"/>
          <p:nvPr/>
        </p:nvPicPr>
        <p:blipFill>
          <a:blip r:embed="rId4">
            <a:alphaModFix/>
          </a:blip>
          <a:stretch>
            <a:fillRect/>
          </a:stretch>
        </p:blipFill>
        <p:spPr>
          <a:xfrm>
            <a:off x="4791687" y="821704"/>
            <a:ext cx="2029695" cy="3608318"/>
          </a:xfrm>
          <a:prstGeom prst="rect">
            <a:avLst/>
          </a:prstGeom>
          <a:noFill/>
          <a:ln>
            <a:noFill/>
          </a:ln>
        </p:spPr>
      </p:pic>
      <p:pic>
        <p:nvPicPr>
          <p:cNvPr id="141" name="Google Shape;141;p21" title="piana vert story.jpg"/>
          <p:cNvPicPr preferRelativeResize="0"/>
          <p:nvPr/>
        </p:nvPicPr>
        <p:blipFill>
          <a:blip r:embed="rId5">
            <a:alphaModFix/>
          </a:blip>
          <a:stretch>
            <a:fillRect/>
          </a:stretch>
        </p:blipFill>
        <p:spPr>
          <a:xfrm>
            <a:off x="6961904" y="821683"/>
            <a:ext cx="2029695" cy="3608342"/>
          </a:xfrm>
          <a:prstGeom prst="rect">
            <a:avLst/>
          </a:prstGeom>
          <a:noFill/>
          <a:ln>
            <a:noFill/>
          </a:ln>
        </p:spPr>
      </p:pic>
      <p:sp>
        <p:nvSpPr>
          <p:cNvPr id="142" name="Google Shape;142;p21"/>
          <p:cNvSpPr txBox="1"/>
          <p:nvPr>
            <p:ph idx="1" type="body"/>
          </p:nvPr>
        </p:nvSpPr>
        <p:spPr>
          <a:xfrm>
            <a:off x="0" y="2905925"/>
            <a:ext cx="2590800" cy="810300"/>
          </a:xfrm>
          <a:prstGeom prst="rect">
            <a:avLst/>
          </a:prstGeom>
        </p:spPr>
        <p:txBody>
          <a:bodyPr anchorCtr="0" anchor="t" bIns="91425" lIns="91425" spcFirstLastPara="1" rIns="91425" wrap="square" tIns="91425">
            <a:noAutofit/>
          </a:bodyPr>
          <a:lstStyle/>
          <a:p>
            <a:pPr indent="0" lvl="0" marL="0" rtl="0" algn="r">
              <a:lnSpc>
                <a:spcPct val="115000"/>
              </a:lnSpc>
              <a:spcBef>
                <a:spcPts val="1200"/>
              </a:spcBef>
              <a:spcAft>
                <a:spcPts val="1200"/>
              </a:spcAft>
              <a:buNone/>
            </a:pPr>
            <a:r>
              <a:rPr b="1" lang="fr" sz="900">
                <a:solidFill>
                  <a:schemeClr val="dk1"/>
                </a:solidFill>
                <a:latin typeface="Raleway"/>
                <a:ea typeface="Raleway"/>
                <a:cs typeface="Raleway"/>
                <a:sym typeface="Raleway"/>
              </a:rPr>
              <a:t>Vidéo de mise en avant produit PIANA : </a:t>
            </a:r>
            <a:r>
              <a:rPr b="1" lang="fr" sz="900" u="sng">
                <a:solidFill>
                  <a:schemeClr val="dk1"/>
                </a:solidFill>
                <a:latin typeface="Raleway"/>
                <a:ea typeface="Raleway"/>
                <a:cs typeface="Raleway"/>
                <a:sym typeface="Raleway"/>
                <a:hlinkClick r:id="rId6">
                  <a:extLst>
                    <a:ext uri="{A12FA001-AC4F-418D-AE19-62706E023703}">
                      <ahyp:hlinkClr val="tx"/>
                    </a:ext>
                  </a:extLst>
                </a:hlinkClick>
              </a:rPr>
              <a:t>Cliquez ici</a:t>
            </a:r>
            <a:endParaRPr b="1" sz="900">
              <a:solidFill>
                <a:schemeClr val="dk1"/>
              </a:solidFill>
              <a:latin typeface="Raleway"/>
              <a:ea typeface="Raleway"/>
              <a:cs typeface="Raleway"/>
              <a:sym typeface="Raleway"/>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